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4" r:id="rId30"/>
    <p:sldId id="286" r:id="rId31"/>
    <p:sldId id="287" r:id="rId32"/>
    <p:sldId id="288" r:id="rId33"/>
    <p:sldId id="289" r:id="rId34"/>
    <p:sldId id="290" r:id="rId35"/>
    <p:sldId id="291" r:id="rId36"/>
    <p:sldId id="292" r:id="rId37"/>
    <p:sldId id="293" r:id="rId38"/>
  </p:sldIdLst>
  <p:sldSz cx="12192000" cy="6858000"/>
  <p:notesSz cx="6858000" cy="9144000"/>
  <p:embeddedFontLst>
    <p:embeddedFont>
      <p:font typeface="Microsoft JhengHei" panose="020B0604030504040204" pitchFamily="34" charset="-120"/>
      <p:regular r:id="rId40"/>
      <p:bold r:id="rId41"/>
    </p:embeddedFont>
    <p:embeddedFont>
      <p:font typeface="Microsoft JhengHei Light" panose="020B0304030504040204" pitchFamily="34" charset="-120"/>
      <p:regular r:id="rId42"/>
    </p:embeddedFont>
    <p:embeddedFont>
      <p:font typeface="等线" panose="02010600030101010101" pitchFamily="2" charset="-122"/>
      <p:regular r:id="rId43"/>
      <p:bold r:id="rId4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5817" autoAdjust="0"/>
  </p:normalViewPr>
  <p:slideViewPr>
    <p:cSldViewPr snapToGrid="0">
      <p:cViewPr>
        <p:scale>
          <a:sx n="75" d="100"/>
          <a:sy n="75" d="100"/>
        </p:scale>
        <p:origin x="669" y="53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6DE937-7E2C-4F21-AC6C-0D767A0FAB78}" type="datetimeFigureOut">
              <a:rPr lang="zh-CN" altLang="en-US" smtClean="0"/>
              <a:t>2020/12/24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AEFD3-00A2-4E00-92DB-1EB7803B04A7}" type="slidenum">
              <a:rPr lang="zh-CN" altLang="en-US" smtClean="0"/>
              <a:t>‹#›</a:t>
            </a:fld>
            <a:endParaRPr lang="zh-CN" altLang="en-US"/>
          </a:p>
        </p:txBody>
      </p:sp>
    </p:spTree>
    <p:extLst>
      <p:ext uri="{BB962C8B-B14F-4D97-AF65-F5344CB8AC3E}">
        <p14:creationId xmlns:p14="http://schemas.microsoft.com/office/powerpoint/2010/main" val="562865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大家上午好，我是邢其正，来自北京大学信息科学技术学院，是一名硕士一年级的研究生，很荣幸今天能来这次研讨会上作报告</a:t>
            </a:r>
            <a:endParaRPr lang="en-US" altLang="zh-CN" dirty="0"/>
          </a:p>
          <a:p>
            <a:r>
              <a:rPr lang="zh-CN" altLang="en-US" dirty="0"/>
              <a:t>我想为大家分享的是我曾经在我的毕业设计中实现的一个基于</a:t>
            </a:r>
            <a:r>
              <a:rPr lang="en-US" altLang="zh-CN" dirty="0"/>
              <a:t>RISC-V</a:t>
            </a:r>
            <a:r>
              <a:rPr lang="zh-CN" altLang="en-US" dirty="0"/>
              <a:t>架构的全系统，它的名字叫做伏羲</a:t>
            </a:r>
            <a:endParaRPr lang="en-US" altLang="zh-CN"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1</a:t>
            </a:fld>
            <a:endParaRPr lang="zh-CN" altLang="en-US"/>
          </a:p>
        </p:txBody>
      </p:sp>
    </p:spTree>
    <p:extLst>
      <p:ext uri="{BB962C8B-B14F-4D97-AF65-F5344CB8AC3E}">
        <p14:creationId xmlns:p14="http://schemas.microsoft.com/office/powerpoint/2010/main" val="3896056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缓存方面，伏羲处理器采用直接映射、写回、按写分配策略的缓存</a:t>
            </a:r>
            <a:endParaRPr lang="en-US" altLang="zh-CN" dirty="0"/>
          </a:p>
          <a:p>
            <a:r>
              <a:rPr lang="zh-CN" altLang="en-US" dirty="0"/>
              <a:t>伏羲的缓存系统使用物理地址索引，可规避重影问题，但在某种程度上，这种设计也会影响整体的时序</a:t>
            </a:r>
            <a:endParaRPr lang="en-US" altLang="zh-CN" dirty="0"/>
          </a:p>
          <a:p>
            <a:r>
              <a:rPr lang="zh-CN" altLang="en-US" dirty="0"/>
              <a:t>缓存对外采用了</a:t>
            </a:r>
            <a:r>
              <a:rPr lang="en-US" altLang="zh-CN" dirty="0"/>
              <a:t>AXI</a:t>
            </a:r>
            <a:r>
              <a:rPr lang="zh-CN" altLang="en-US" dirty="0"/>
              <a:t>总线接口，并且支持单次</a:t>
            </a:r>
            <a:r>
              <a:rPr lang="en-US" altLang="zh-CN" dirty="0"/>
              <a:t>64</a:t>
            </a:r>
            <a:r>
              <a:rPr lang="zh-CN" altLang="en-US" dirty="0"/>
              <a:t>字节的突发传输，可以充分利用总线带宽</a:t>
            </a:r>
            <a:endParaRPr lang="en-US" altLang="zh-CN" dirty="0"/>
          </a:p>
          <a:p>
            <a:r>
              <a:rPr lang="zh-CN" altLang="en-US" dirty="0"/>
              <a:t>此外，指令和数据缓存的大小也可被用户配置</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10</a:t>
            </a:fld>
            <a:endParaRPr lang="zh-CN" altLang="en-US"/>
          </a:p>
        </p:txBody>
      </p:sp>
    </p:spTree>
    <p:extLst>
      <p:ext uri="{BB962C8B-B14F-4D97-AF65-F5344CB8AC3E}">
        <p14:creationId xmlns:p14="http://schemas.microsoft.com/office/powerpoint/2010/main" val="20812442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为了更好的展示全系统的应用价值，我基于伏羲处理器实现了一个片上系统</a:t>
            </a:r>
            <a:endParaRPr lang="en-US" altLang="zh-CN" dirty="0"/>
          </a:p>
          <a:p>
            <a:r>
              <a:rPr lang="zh-CN" altLang="en-US" dirty="0"/>
              <a:t>片上系统为处理器提供了诸如串口、</a:t>
            </a:r>
            <a:r>
              <a:rPr lang="en-US" altLang="zh-CN" dirty="0"/>
              <a:t>DDR3</a:t>
            </a:r>
            <a:r>
              <a:rPr lang="zh-CN" altLang="en-US" dirty="0"/>
              <a:t>内存、</a:t>
            </a:r>
            <a:r>
              <a:rPr lang="en-US" altLang="zh-CN" dirty="0"/>
              <a:t>VGA</a:t>
            </a:r>
            <a:r>
              <a:rPr lang="zh-CN" altLang="en-US" dirty="0"/>
              <a:t>显示在内的多种外设控制器</a:t>
            </a:r>
            <a:endParaRPr lang="en-US" altLang="zh-CN" dirty="0"/>
          </a:p>
          <a:p>
            <a:r>
              <a:rPr lang="zh-CN" altLang="en-US" dirty="0"/>
              <a:t>同时，支持符合</a:t>
            </a:r>
            <a:r>
              <a:rPr lang="en-US" altLang="zh-CN" dirty="0"/>
              <a:t>RISC-V</a:t>
            </a:r>
            <a:r>
              <a:rPr lang="zh-CN" altLang="en-US" dirty="0"/>
              <a:t>标准的中断控制器，具备片上内存模块</a:t>
            </a:r>
            <a:endParaRPr lang="en-US" altLang="zh-CN" dirty="0"/>
          </a:p>
          <a:p>
            <a:r>
              <a:rPr lang="en-US" altLang="zh-CN" dirty="0"/>
              <a:t>SoC</a:t>
            </a:r>
            <a:r>
              <a:rPr lang="zh-CN" altLang="en-US" dirty="0"/>
              <a:t>内部采用了</a:t>
            </a:r>
            <a:r>
              <a:rPr lang="en-US" altLang="zh-CN" dirty="0"/>
              <a:t>AXI</a:t>
            </a:r>
            <a:r>
              <a:rPr lang="zh-CN" altLang="en-US" dirty="0"/>
              <a:t>协议，方便后续接入其他的第三方</a:t>
            </a:r>
            <a:r>
              <a:rPr lang="en-US" altLang="zh-CN" dirty="0"/>
              <a:t>IP</a:t>
            </a:r>
            <a:r>
              <a:rPr lang="zh-CN" altLang="en-US" dirty="0"/>
              <a:t>核</a:t>
            </a:r>
            <a:endParaRPr lang="en-US" altLang="zh-CN" dirty="0"/>
          </a:p>
          <a:p>
            <a:r>
              <a:rPr lang="zh-CN" altLang="en-US" dirty="0"/>
              <a:t>值得一提的是，</a:t>
            </a:r>
            <a:r>
              <a:rPr lang="en-US" altLang="zh-CN" dirty="0"/>
              <a:t>SoC</a:t>
            </a:r>
            <a:r>
              <a:rPr lang="zh-CN" altLang="en-US" dirty="0"/>
              <a:t>部分大量参考了清华大学的同学们开源的</a:t>
            </a:r>
            <a:r>
              <a:rPr lang="en-US" altLang="zh-CN" dirty="0" err="1"/>
              <a:t>NonTrivialMIPS</a:t>
            </a:r>
            <a:r>
              <a:rPr lang="zh-CN" altLang="en-US" dirty="0"/>
              <a:t>的设计，在这里向他们表示感谢</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11</a:t>
            </a:fld>
            <a:endParaRPr lang="zh-CN" altLang="en-US"/>
          </a:p>
        </p:txBody>
      </p:sp>
    </p:spTree>
    <p:extLst>
      <p:ext uri="{BB962C8B-B14F-4D97-AF65-F5344CB8AC3E}">
        <p14:creationId xmlns:p14="http://schemas.microsoft.com/office/powerpoint/2010/main" val="114970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伏羲处理器的核心部分采用</a:t>
            </a:r>
            <a:r>
              <a:rPr lang="en-US" altLang="zh-CN" dirty="0"/>
              <a:t>Chisel3</a:t>
            </a:r>
            <a:r>
              <a:rPr lang="zh-CN" altLang="en-US" dirty="0"/>
              <a:t>实现</a:t>
            </a:r>
            <a:endParaRPr lang="en-US" altLang="zh-CN" dirty="0"/>
          </a:p>
          <a:p>
            <a:r>
              <a:rPr lang="zh-CN" altLang="en-US" dirty="0"/>
              <a:t>其实在做这个项目之前，我只接触过</a:t>
            </a:r>
            <a:r>
              <a:rPr lang="en-US" altLang="zh-CN" dirty="0"/>
              <a:t>Verilog</a:t>
            </a:r>
            <a:r>
              <a:rPr lang="zh-CN" altLang="en-US" dirty="0"/>
              <a:t>，但在使用了一段时间之后，我就彻底爱上</a:t>
            </a:r>
            <a:r>
              <a:rPr lang="en-US" altLang="zh-CN" dirty="0"/>
              <a:t>Chisel</a:t>
            </a:r>
            <a:r>
              <a:rPr lang="zh-CN" altLang="en-US" dirty="0"/>
              <a:t>了，所以必须在这里安利一下</a:t>
            </a:r>
            <a:endParaRPr lang="en-US" altLang="zh-CN" dirty="0"/>
          </a:p>
          <a:p>
            <a:r>
              <a:rPr lang="en-US" altLang="zh-CN" dirty="0"/>
              <a:t>Chisel</a:t>
            </a:r>
            <a:r>
              <a:rPr lang="zh-CN" altLang="en-US" dirty="0"/>
              <a:t>基于</a:t>
            </a:r>
            <a:r>
              <a:rPr lang="en-US" altLang="zh-CN" dirty="0"/>
              <a:t>Scala</a:t>
            </a:r>
            <a:r>
              <a:rPr lang="zh-CN" altLang="en-US" dirty="0"/>
              <a:t>实现，允许你使用面向对象和函数式的思路来设计硬件，极大提高了抽象层次和复用程度</a:t>
            </a:r>
            <a:endParaRPr lang="en-US" altLang="zh-CN" dirty="0"/>
          </a:p>
          <a:p>
            <a:r>
              <a:rPr lang="zh-CN" altLang="en-US" dirty="0"/>
              <a:t>它的后端是</a:t>
            </a:r>
            <a:r>
              <a:rPr lang="en-US" altLang="zh-CN" dirty="0"/>
              <a:t>FIRRTL</a:t>
            </a:r>
            <a:r>
              <a:rPr lang="zh-CN" altLang="en-US" dirty="0"/>
              <a:t>，在这一层之上，各类</a:t>
            </a:r>
            <a:r>
              <a:rPr lang="en-US" altLang="zh-CN" dirty="0"/>
              <a:t>transform</a:t>
            </a:r>
            <a:r>
              <a:rPr lang="zh-CN" altLang="en-US" dirty="0"/>
              <a:t>还会对你的硬件设计做更进一步的优化的优化</a:t>
            </a:r>
            <a:endParaRPr lang="en-US" altLang="zh-CN" dirty="0"/>
          </a:p>
          <a:p>
            <a:r>
              <a:rPr lang="zh-CN" altLang="en-US" dirty="0"/>
              <a:t>同时，使用</a:t>
            </a:r>
            <a:r>
              <a:rPr lang="en-US" altLang="zh-CN" dirty="0"/>
              <a:t>Chisel</a:t>
            </a:r>
            <a:r>
              <a:rPr lang="zh-CN" altLang="en-US" dirty="0"/>
              <a:t>可以大幅提升硬件开发的迭代速度，你甚至可以采用敏捷开发的思想去开发硬件</a:t>
            </a:r>
            <a:endParaRPr lang="en-US" altLang="zh-CN" dirty="0"/>
          </a:p>
          <a:p>
            <a:r>
              <a:rPr lang="zh-CN" altLang="en-US" dirty="0"/>
              <a:t>总之，非常建议大家尝试</a:t>
            </a:r>
            <a:r>
              <a:rPr lang="en-US" altLang="zh-CN" dirty="0"/>
              <a:t>Chisel</a:t>
            </a:r>
            <a:r>
              <a:rPr lang="zh-CN" altLang="en-US" dirty="0"/>
              <a:t>，用过你就回不去了</a:t>
            </a:r>
            <a:endParaRPr lang="en-US" altLang="zh-CN"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12</a:t>
            </a:fld>
            <a:endParaRPr lang="zh-CN" altLang="en-US"/>
          </a:p>
        </p:txBody>
      </p:sp>
    </p:spTree>
    <p:extLst>
      <p:ext uri="{BB962C8B-B14F-4D97-AF65-F5344CB8AC3E}">
        <p14:creationId xmlns:p14="http://schemas.microsoft.com/office/powerpoint/2010/main" val="2678281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在伏羲当中，有很多复杂的实现都可以借助</a:t>
            </a:r>
            <a:r>
              <a:rPr lang="en-US" altLang="zh-CN" dirty="0"/>
              <a:t>Chisel</a:t>
            </a:r>
            <a:r>
              <a:rPr lang="zh-CN" altLang="en-US" dirty="0"/>
              <a:t>的特性进行简化，比如对</a:t>
            </a:r>
            <a:r>
              <a:rPr lang="en-US" altLang="zh-CN" dirty="0"/>
              <a:t>RISC-V</a:t>
            </a:r>
            <a:r>
              <a:rPr lang="zh-CN" altLang="en-US" dirty="0"/>
              <a:t>中</a:t>
            </a:r>
            <a:r>
              <a:rPr lang="en-US" altLang="zh-CN" dirty="0"/>
              <a:t>CSR</a:t>
            </a:r>
            <a:r>
              <a:rPr lang="zh-CN" altLang="en-US" dirty="0"/>
              <a:t>的描述</a:t>
            </a:r>
            <a:endParaRPr lang="en-US" altLang="zh-CN" dirty="0"/>
          </a:p>
          <a:p>
            <a:r>
              <a:rPr lang="zh-CN" altLang="en-US" dirty="0"/>
              <a:t>大家知道，</a:t>
            </a:r>
            <a:r>
              <a:rPr lang="en-US" altLang="zh-CN" dirty="0"/>
              <a:t>CSR</a:t>
            </a:r>
            <a:r>
              <a:rPr lang="zh-CN" altLang="en-US" dirty="0"/>
              <a:t>确实挺复杂的。对单个</a:t>
            </a:r>
            <a:r>
              <a:rPr lang="en-US" altLang="zh-CN" dirty="0"/>
              <a:t>CSR</a:t>
            </a:r>
            <a:r>
              <a:rPr lang="zh-CN" altLang="en-US" dirty="0"/>
              <a:t>的设计，你要考虑每个域的读写控制；对多个</a:t>
            </a:r>
            <a:r>
              <a:rPr lang="en-US" altLang="zh-CN" dirty="0"/>
              <a:t>CSR</a:t>
            </a:r>
            <a:r>
              <a:rPr lang="zh-CN" altLang="en-US" dirty="0"/>
              <a:t>的设计，你要考虑同一个</a:t>
            </a:r>
            <a:r>
              <a:rPr lang="en-US" altLang="zh-CN" dirty="0"/>
              <a:t>CSR</a:t>
            </a:r>
            <a:r>
              <a:rPr lang="zh-CN" altLang="en-US" dirty="0"/>
              <a:t>在不同特权级的映射关系</a:t>
            </a:r>
            <a:endParaRPr lang="en-US" altLang="zh-CN" dirty="0"/>
          </a:p>
          <a:p>
            <a:r>
              <a:rPr lang="zh-CN" altLang="en-US" dirty="0"/>
              <a:t>为了解决这些问题，伏羲将</a:t>
            </a:r>
            <a:r>
              <a:rPr lang="en-US" altLang="zh-CN" dirty="0"/>
              <a:t>CSR</a:t>
            </a:r>
            <a:r>
              <a:rPr lang="zh-CN" altLang="en-US" dirty="0"/>
              <a:t>抽象成了一个类，并且将写操作和对其他</a:t>
            </a:r>
            <a:r>
              <a:rPr lang="en-US" altLang="zh-CN" dirty="0"/>
              <a:t>CSR</a:t>
            </a:r>
            <a:r>
              <a:rPr lang="zh-CN" altLang="en-US" dirty="0"/>
              <a:t>的映射操作抽象成了两个接口</a:t>
            </a:r>
            <a:endParaRPr lang="en-US" altLang="zh-CN" dirty="0"/>
          </a:p>
          <a:p>
            <a:r>
              <a:rPr lang="zh-CN" altLang="en-US" dirty="0"/>
              <a:t>实现某个</a:t>
            </a:r>
            <a:r>
              <a:rPr lang="en-US" altLang="zh-CN" dirty="0"/>
              <a:t>CSR</a:t>
            </a:r>
            <a:r>
              <a:rPr lang="zh-CN" altLang="en-US" dirty="0"/>
              <a:t>的时候，只需要在必要的时候重写写操作的接口，控制哪些域是可写的</a:t>
            </a:r>
            <a:endParaRPr lang="en-US" altLang="zh-CN" dirty="0"/>
          </a:p>
          <a:p>
            <a:r>
              <a:rPr lang="zh-CN" altLang="en-US" dirty="0"/>
              <a:t>而在需要进行</a:t>
            </a:r>
            <a:r>
              <a:rPr lang="en-US" altLang="zh-CN" dirty="0"/>
              <a:t>CSR</a:t>
            </a:r>
            <a:r>
              <a:rPr lang="zh-CN" altLang="en-US" dirty="0"/>
              <a:t>映射的时候，直接调用</a:t>
            </a:r>
            <a:r>
              <a:rPr lang="en-US" altLang="zh-CN" dirty="0"/>
              <a:t>cast</a:t>
            </a:r>
            <a:r>
              <a:rPr lang="zh-CN" altLang="en-US" dirty="0"/>
              <a:t>方法即可，映射操作会自动进行</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13</a:t>
            </a:fld>
            <a:endParaRPr lang="zh-CN" altLang="en-US"/>
          </a:p>
        </p:txBody>
      </p:sp>
    </p:spTree>
    <p:extLst>
      <p:ext uri="{BB962C8B-B14F-4D97-AF65-F5344CB8AC3E}">
        <p14:creationId xmlns:p14="http://schemas.microsoft.com/office/powerpoint/2010/main" val="383266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以上就是处理器部分的内容了</a:t>
            </a:r>
            <a:endParaRPr lang="en-US" altLang="zh-CN" dirty="0"/>
          </a:p>
          <a:p>
            <a:r>
              <a:rPr lang="zh-CN" altLang="en-US" dirty="0"/>
              <a:t>伏羲处理器的全部实现已经在</a:t>
            </a:r>
            <a:r>
              <a:rPr lang="en-US" altLang="zh-CN" dirty="0"/>
              <a:t>GitHub</a:t>
            </a:r>
            <a:r>
              <a:rPr lang="zh-CN" altLang="en-US" dirty="0"/>
              <a:t>开源，各位如果有兴趣，可以扫码查看，欢迎</a:t>
            </a:r>
            <a:r>
              <a:rPr lang="en-US" altLang="zh-CN" dirty="0"/>
              <a:t>star</a:t>
            </a:r>
            <a:endParaRPr lang="zh-CN" altLang="en-US"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14</a:t>
            </a:fld>
            <a:endParaRPr lang="zh-CN" altLang="en-US"/>
          </a:p>
        </p:txBody>
      </p:sp>
    </p:spTree>
    <p:extLst>
      <p:ext uri="{BB962C8B-B14F-4D97-AF65-F5344CB8AC3E}">
        <p14:creationId xmlns:p14="http://schemas.microsoft.com/office/powerpoint/2010/main" val="1847275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接下来是编译器的部分，确切的说，是编程语言和编译器</a:t>
            </a:r>
            <a:endParaRPr lang="en-US" altLang="zh-CN" dirty="0"/>
          </a:p>
          <a:p>
            <a:r>
              <a:rPr lang="zh-CN" altLang="en-US" dirty="0"/>
              <a:t>毕竟，我们的目的是，首先设计一门全新的编程语言，然后实现它的编译器</a:t>
            </a:r>
            <a:endParaRPr lang="en-US" altLang="zh-CN"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15</a:t>
            </a:fld>
            <a:endParaRPr lang="zh-CN" altLang="en-US"/>
          </a:p>
        </p:txBody>
      </p:sp>
    </p:spTree>
    <p:extLst>
      <p:ext uri="{BB962C8B-B14F-4D97-AF65-F5344CB8AC3E}">
        <p14:creationId xmlns:p14="http://schemas.microsoft.com/office/powerpoint/2010/main" val="1585045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这⻔全新的编程语言叫做“羽”语言，它在语法设计上兼顾了易用性和复杂度</a:t>
            </a:r>
            <a:endParaRPr lang="en-US" altLang="zh-CN" dirty="0"/>
          </a:p>
          <a:p>
            <a:r>
              <a:rPr lang="zh-CN" altLang="en-US" dirty="0"/>
              <a:t>在支持诸如引用类型、函数重载等高级功能的同时，保证了编译器实现不会过度复杂</a:t>
            </a:r>
            <a:endParaRPr lang="en-US" altLang="zh-CN" dirty="0"/>
          </a:p>
          <a:p>
            <a:r>
              <a:rPr lang="zh-CN" altLang="en-US" dirty="0"/>
              <a:t>编译器的前端采用了纯手写的方式实现，这样做更加灵活，方便控制细节</a:t>
            </a:r>
            <a:endParaRPr lang="en-US" altLang="zh-CN" dirty="0"/>
          </a:p>
          <a:p>
            <a:r>
              <a:rPr lang="zh-CN" altLang="en-US" dirty="0"/>
              <a:t>中端采用</a:t>
            </a:r>
            <a:r>
              <a:rPr lang="en-US" altLang="zh-CN" dirty="0"/>
              <a:t>SSA</a:t>
            </a:r>
            <a:r>
              <a:rPr lang="zh-CN" altLang="en-US" dirty="0"/>
              <a:t>技术，集成了类型检查器和基于</a:t>
            </a:r>
            <a:r>
              <a:rPr lang="en-US" altLang="zh-CN" dirty="0"/>
              <a:t>Pass</a:t>
            </a:r>
            <a:r>
              <a:rPr lang="zh-CN" altLang="en-US" dirty="0"/>
              <a:t>的静态分析、优化系统</a:t>
            </a:r>
            <a:endParaRPr lang="en-US" altLang="zh-CN" dirty="0"/>
          </a:p>
          <a:p>
            <a:r>
              <a:rPr lang="zh-CN" altLang="en-US" dirty="0"/>
              <a:t>后端得益于</a:t>
            </a:r>
            <a:r>
              <a:rPr lang="en-US" altLang="zh-CN" dirty="0"/>
              <a:t>LLVM</a:t>
            </a:r>
            <a:r>
              <a:rPr lang="zh-CN" altLang="en-US" dirty="0"/>
              <a:t>的支持，可以生成包括</a:t>
            </a:r>
            <a:r>
              <a:rPr lang="en-US" altLang="zh-CN" dirty="0"/>
              <a:t>x86-64</a:t>
            </a:r>
            <a:r>
              <a:rPr lang="zh-CN" altLang="en-US" dirty="0"/>
              <a:t>、</a:t>
            </a:r>
            <a:r>
              <a:rPr lang="en-US" altLang="zh-CN" dirty="0"/>
              <a:t>RISC-V</a:t>
            </a:r>
            <a:r>
              <a:rPr lang="zh-CN" altLang="en-US" dirty="0"/>
              <a:t>等架构的目标文件</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16</a:t>
            </a:fld>
            <a:endParaRPr lang="zh-CN" altLang="en-US"/>
          </a:p>
        </p:txBody>
      </p:sp>
    </p:spTree>
    <p:extLst>
      <p:ext uri="{BB962C8B-B14F-4D97-AF65-F5344CB8AC3E}">
        <p14:creationId xmlns:p14="http://schemas.microsoft.com/office/powerpoint/2010/main" val="335336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羽语言编译器的中端采用了一种自设计的</a:t>
            </a:r>
            <a:r>
              <a:rPr lang="en-US" altLang="zh-CN" dirty="0"/>
              <a:t>IR</a:t>
            </a:r>
            <a:r>
              <a:rPr lang="zh-CN" altLang="en-US" dirty="0"/>
              <a:t>形式，称为羽</a:t>
            </a:r>
            <a:r>
              <a:rPr lang="en-US" altLang="zh-CN" dirty="0"/>
              <a:t>IR</a:t>
            </a:r>
          </a:p>
          <a:p>
            <a:r>
              <a:rPr lang="zh-CN" altLang="en-US" dirty="0"/>
              <a:t>这是一种基于</a:t>
            </a:r>
            <a:r>
              <a:rPr lang="en-US" altLang="zh-CN" dirty="0"/>
              <a:t>SSA</a:t>
            </a:r>
            <a:r>
              <a:rPr lang="zh-CN" altLang="en-US" dirty="0"/>
              <a:t>形式的</a:t>
            </a:r>
            <a:r>
              <a:rPr lang="en-US" altLang="zh-CN" dirty="0"/>
              <a:t>IR</a:t>
            </a:r>
            <a:r>
              <a:rPr lang="zh-CN" altLang="en-US" dirty="0"/>
              <a:t>，但在此基础上做了简化，采用</a:t>
            </a:r>
            <a:r>
              <a:rPr lang="en-US" altLang="zh-CN" dirty="0" err="1"/>
              <a:t>alloca</a:t>
            </a:r>
            <a:r>
              <a:rPr lang="en-US" altLang="zh-CN" dirty="0"/>
              <a:t>/load/store</a:t>
            </a:r>
            <a:r>
              <a:rPr lang="zh-CN" altLang="en-US" dirty="0"/>
              <a:t>方式进行变量管理</a:t>
            </a:r>
            <a:endParaRPr lang="en-US" altLang="zh-CN" dirty="0"/>
          </a:p>
          <a:p>
            <a:r>
              <a:rPr lang="zh-CN" altLang="en-US" dirty="0"/>
              <a:t>羽</a:t>
            </a:r>
            <a:r>
              <a:rPr lang="en-US" altLang="zh-CN" dirty="0"/>
              <a:t>IR</a:t>
            </a:r>
            <a:r>
              <a:rPr lang="zh-CN" altLang="en-US" dirty="0"/>
              <a:t>在设计上充分运用了面向对象技术，可自动维护</a:t>
            </a:r>
            <a:r>
              <a:rPr lang="en-US" altLang="zh-CN" dirty="0"/>
              <a:t>UD/DU</a:t>
            </a:r>
            <a:r>
              <a:rPr lang="zh-CN" altLang="en-US" dirty="0"/>
              <a:t>链双向引用，方便进行优化</a:t>
            </a:r>
            <a:endParaRPr lang="en-US" altLang="zh-CN" dirty="0"/>
          </a:p>
          <a:p>
            <a:r>
              <a:rPr lang="zh-CN" altLang="en-US" dirty="0"/>
              <a:t>同时，羽</a:t>
            </a:r>
            <a:r>
              <a:rPr lang="en-US" altLang="zh-CN" dirty="0"/>
              <a:t>IR</a:t>
            </a:r>
            <a:r>
              <a:rPr lang="zh-CN" altLang="en-US" dirty="0"/>
              <a:t>还是一种强类型的</a:t>
            </a:r>
            <a:r>
              <a:rPr lang="en-US" altLang="zh-CN" dirty="0"/>
              <a:t>IR</a:t>
            </a:r>
            <a:r>
              <a:rPr lang="zh-CN" altLang="en-US" dirty="0"/>
              <a:t>，在构建</a:t>
            </a:r>
            <a:r>
              <a:rPr lang="en-US" altLang="zh-CN" dirty="0"/>
              <a:t>IR</a:t>
            </a:r>
            <a:r>
              <a:rPr lang="zh-CN" altLang="en-US" dirty="0"/>
              <a:t>的过程中会自动进行类型检查，从而规避大部分错误</a:t>
            </a:r>
            <a:endParaRPr lang="en-US" altLang="zh-CN" dirty="0"/>
          </a:p>
          <a:p>
            <a:r>
              <a:rPr lang="zh-CN" altLang="en-US" dirty="0"/>
              <a:t>最后，编译器的中端采用</a:t>
            </a:r>
            <a:r>
              <a:rPr lang="en-US" altLang="zh-CN" dirty="0"/>
              <a:t>Pass</a:t>
            </a:r>
            <a:r>
              <a:rPr lang="zh-CN" altLang="en-US" dirty="0"/>
              <a:t>管理器的方式，将羽</a:t>
            </a:r>
            <a:r>
              <a:rPr lang="en-US" altLang="zh-CN" dirty="0"/>
              <a:t>IR</a:t>
            </a:r>
            <a:r>
              <a:rPr lang="zh-CN" altLang="en-US" dirty="0"/>
              <a:t>上的分析和优化过程组织成</a:t>
            </a:r>
            <a:r>
              <a:rPr lang="en-US" altLang="zh-CN" dirty="0"/>
              <a:t>Pass</a:t>
            </a:r>
            <a:r>
              <a:rPr lang="zh-CN" altLang="en-US" dirty="0"/>
              <a:t>进行管理</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17</a:t>
            </a:fld>
            <a:endParaRPr lang="zh-CN" altLang="en-US"/>
          </a:p>
        </p:txBody>
      </p:sp>
    </p:spTree>
    <p:extLst>
      <p:ext uri="{BB962C8B-B14F-4D97-AF65-F5344CB8AC3E}">
        <p14:creationId xmlns:p14="http://schemas.microsoft.com/office/powerpoint/2010/main" val="2396909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羽语言有三个设计目标：</a:t>
            </a:r>
            <a:endParaRPr lang="en-US" altLang="zh-CN" dirty="0"/>
          </a:p>
          <a:p>
            <a:r>
              <a:rPr lang="zh-CN" altLang="en-US" dirty="0"/>
              <a:t>首先是要实现简单，其次是要提供系统级程序的开发能力，毕竟我们要用它写一个操作系统，最后是要支持一些相对高级的语法特性</a:t>
            </a:r>
            <a:endParaRPr lang="en-US" altLang="zh-CN" dirty="0"/>
          </a:p>
          <a:p>
            <a:r>
              <a:rPr lang="zh-CN" altLang="en-US" dirty="0"/>
              <a:t>羽语言支持很多语法特性，比如块表达式，</a:t>
            </a:r>
            <a:r>
              <a:rPr lang="en-US" altLang="zh-CN" dirty="0"/>
              <a:t>module</a:t>
            </a:r>
            <a:r>
              <a:rPr lang="zh-CN" altLang="en-US" dirty="0"/>
              <a:t>和</a:t>
            </a:r>
            <a:r>
              <a:rPr lang="en-US" altLang="zh-CN" dirty="0"/>
              <a:t>import</a:t>
            </a:r>
            <a:r>
              <a:rPr lang="zh-CN" altLang="en-US" dirty="0"/>
              <a:t>，类型推导等等</a:t>
            </a:r>
            <a:endParaRPr lang="en-US" altLang="zh-CN" dirty="0"/>
          </a:p>
          <a:p>
            <a:r>
              <a:rPr lang="zh-CN" altLang="en-US" dirty="0"/>
              <a:t>这其中，有一些特性只不过是语法糖，比如点函数和中缀函数，但它们可以在保持编译前端简单的基础上，实现很多神奇的效果</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18</a:t>
            </a:fld>
            <a:endParaRPr lang="zh-CN" altLang="en-US"/>
          </a:p>
        </p:txBody>
      </p:sp>
    </p:spTree>
    <p:extLst>
      <p:ext uri="{BB962C8B-B14F-4D97-AF65-F5344CB8AC3E}">
        <p14:creationId xmlns:p14="http://schemas.microsoft.com/office/powerpoint/2010/main" val="1933070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我们可以用</a:t>
            </a:r>
            <a:r>
              <a:rPr lang="en-US" altLang="zh-CN" dirty="0"/>
              <a:t>hello world</a:t>
            </a:r>
            <a:r>
              <a:rPr lang="zh-CN" altLang="en-US" dirty="0"/>
              <a:t>来举个例子，最</a:t>
            </a:r>
            <a:r>
              <a:rPr lang="en-US" altLang="zh-CN" dirty="0"/>
              <a:t>trivial</a:t>
            </a:r>
            <a:r>
              <a:rPr lang="zh-CN" altLang="en-US" dirty="0"/>
              <a:t>的情况，就是直接把羽语言当</a:t>
            </a:r>
            <a:r>
              <a:rPr lang="en-US" altLang="zh-CN" dirty="0"/>
              <a:t>C</a:t>
            </a:r>
            <a:r>
              <a:rPr lang="zh-CN" altLang="en-US" dirty="0"/>
              <a:t>语言来用</a:t>
            </a:r>
            <a:endParaRPr lang="en-US" altLang="zh-CN" dirty="0"/>
          </a:p>
          <a:p>
            <a:r>
              <a:rPr lang="zh-CN" altLang="en-US" dirty="0"/>
              <a:t>也就是定义一个字符串，然后用</a:t>
            </a:r>
            <a:r>
              <a:rPr lang="en-US" altLang="zh-CN" dirty="0"/>
              <a:t>write</a:t>
            </a:r>
            <a:r>
              <a:rPr lang="zh-CN" altLang="en-US" dirty="0"/>
              <a:t>系统调用，把它写到标准输出当中</a:t>
            </a:r>
            <a:endParaRPr lang="en-US" altLang="zh-CN" dirty="0"/>
          </a:p>
          <a:p>
            <a:r>
              <a:rPr lang="zh-CN" altLang="en-US" dirty="0"/>
              <a:t>注意这里我们利用了类型推导的特性简化了变量声明</a:t>
            </a:r>
            <a:endParaRPr lang="en-US" altLang="zh-CN" dirty="0"/>
          </a:p>
          <a:p>
            <a:r>
              <a:rPr lang="zh-CN" altLang="en-US" dirty="0"/>
              <a:t>同时由于支持块表达式，函数体最后一条语句的值会被当作函数的返回值</a:t>
            </a:r>
            <a:endParaRPr lang="en-US" altLang="zh-CN"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19</a:t>
            </a:fld>
            <a:endParaRPr lang="zh-CN" altLang="en-US"/>
          </a:p>
        </p:txBody>
      </p:sp>
    </p:spTree>
    <p:extLst>
      <p:ext uri="{BB962C8B-B14F-4D97-AF65-F5344CB8AC3E}">
        <p14:creationId xmlns:p14="http://schemas.microsoft.com/office/powerpoint/2010/main" val="368272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大家在看到这个标题的时候也许会一头雾水，什么是全系统？</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2</a:t>
            </a:fld>
            <a:endParaRPr lang="zh-CN" altLang="en-US"/>
          </a:p>
        </p:txBody>
      </p:sp>
    </p:spTree>
    <p:extLst>
      <p:ext uri="{BB962C8B-B14F-4D97-AF65-F5344CB8AC3E}">
        <p14:creationId xmlns:p14="http://schemas.microsoft.com/office/powerpoint/2010/main" val="2045192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那么能不能再有趣一点呢？之前提到羽语言支持点函数，所谓的点函数其实是个语法糖，相当于把点之前的那个变量当作第一个参数，传入之后的函数中</a:t>
            </a:r>
            <a:endParaRPr lang="en-US" altLang="zh-CN" dirty="0"/>
          </a:p>
          <a:p>
            <a:r>
              <a:rPr lang="zh-CN" altLang="en-US" dirty="0"/>
              <a:t>这样一来，我们就能用一种类似面向对象的风格来组织代码了，但这并不是真的面向对象，因为它只实现了封装，并没有解决继承和多态的问题</a:t>
            </a:r>
            <a:endParaRPr lang="en-US" altLang="zh-CN" dirty="0"/>
          </a:p>
          <a:p>
            <a:r>
              <a:rPr lang="zh-CN" altLang="en-US" dirty="0"/>
              <a:t>不过就算这样，我们也可以很方便的将数据和对数据的操作分离，让代码变得更有条理</a:t>
            </a:r>
            <a:endParaRPr lang="en-US" altLang="zh-CN" dirty="0"/>
          </a:p>
          <a:p>
            <a:r>
              <a:rPr lang="zh-CN" altLang="en-US" dirty="0"/>
              <a:t>羽语言编写的程序中，很多情况下都会采用这类设计</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20</a:t>
            </a:fld>
            <a:endParaRPr lang="zh-CN" altLang="en-US"/>
          </a:p>
        </p:txBody>
      </p:sp>
    </p:spTree>
    <p:extLst>
      <p:ext uri="{BB962C8B-B14F-4D97-AF65-F5344CB8AC3E}">
        <p14:creationId xmlns:p14="http://schemas.microsoft.com/office/powerpoint/2010/main" val="2602457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那还能在有意思一些吗？当然可以，羽语言还有一个语法糖叫做中缀函数，也就是把出现在函数两侧的变量当作参数，依次传入函数当中</a:t>
            </a:r>
            <a:endParaRPr lang="en-US" altLang="zh-CN" dirty="0"/>
          </a:p>
          <a:p>
            <a:r>
              <a:rPr lang="zh-CN" altLang="en-US" dirty="0"/>
              <a:t>借助这种语法，我们可以实现类似</a:t>
            </a:r>
            <a:r>
              <a:rPr lang="en-US" altLang="zh-CN" dirty="0"/>
              <a:t>C++</a:t>
            </a:r>
            <a:r>
              <a:rPr lang="zh-CN" altLang="en-US" dirty="0"/>
              <a:t>的那种流式输入输出，这也是羽语言标准库默认提供的输入输出方式</a:t>
            </a:r>
            <a:endParaRPr lang="en-US" altLang="zh-CN" dirty="0"/>
          </a:p>
          <a:p>
            <a:r>
              <a:rPr lang="zh-CN" altLang="en-US" dirty="0"/>
              <a:t>不过你可能会问，那三个小于号是什么鬼，这也是函数吗？</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21</a:t>
            </a:fld>
            <a:endParaRPr lang="zh-CN" altLang="en-US"/>
          </a:p>
        </p:txBody>
      </p:sp>
    </p:spTree>
    <p:extLst>
      <p:ext uri="{BB962C8B-B14F-4D97-AF65-F5344CB8AC3E}">
        <p14:creationId xmlns:p14="http://schemas.microsoft.com/office/powerpoint/2010/main" val="2683405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是的，这是羽语言的另一个语法糖，它允许用户使用特殊符号作为标识符。当这个特性和中缀函数一起使用的时候，就相当于自定义运算符了</a:t>
            </a:r>
            <a:endParaRPr lang="en-US" altLang="zh-CN" dirty="0"/>
          </a:p>
          <a:p>
            <a:r>
              <a:rPr lang="zh-CN" altLang="en-US" dirty="0"/>
              <a:t>流式输出就自定义了一个这样的运算符，其实这里用</a:t>
            </a:r>
            <a:r>
              <a:rPr lang="en-US" altLang="zh-CN" dirty="0"/>
              <a:t>C++</a:t>
            </a:r>
            <a:r>
              <a:rPr lang="zh-CN" altLang="en-US" dirty="0"/>
              <a:t>中流式输出的移位运算符也是可以的，因为羽语言支持运算符重载</a:t>
            </a:r>
            <a:endParaRPr lang="en-US" altLang="zh-CN" dirty="0"/>
          </a:p>
          <a:p>
            <a:r>
              <a:rPr lang="zh-CN" altLang="en-US" dirty="0"/>
              <a:t>但用过</a:t>
            </a:r>
            <a:r>
              <a:rPr lang="en-US" altLang="zh-CN" dirty="0"/>
              <a:t>C++</a:t>
            </a:r>
            <a:r>
              <a:rPr lang="zh-CN" altLang="en-US" dirty="0"/>
              <a:t>的同学都知道，那样做可能会有优先级的问题，而羽语言中，中缀函数的优先级是最低的，所以我们定义了一个新的运算符</a:t>
            </a:r>
            <a:endParaRPr lang="en-US" altLang="zh-CN" dirty="0"/>
          </a:p>
          <a:p>
            <a:r>
              <a:rPr lang="zh-CN" altLang="en-US" dirty="0"/>
              <a:t>那还能再给力一点吗？当然可以</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22</a:t>
            </a:fld>
            <a:endParaRPr lang="zh-CN" altLang="en-US"/>
          </a:p>
        </p:txBody>
      </p:sp>
    </p:spTree>
    <p:extLst>
      <p:ext uri="{BB962C8B-B14F-4D97-AF65-F5344CB8AC3E}">
        <p14:creationId xmlns:p14="http://schemas.microsoft.com/office/powerpoint/2010/main" val="3164213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如果我们充分利用中缀函数的特性，大量使用中缀函数，我们甚至可以把代码写的跟自然语言差不多</a:t>
            </a:r>
            <a:endParaRPr lang="en-US" altLang="zh-CN" dirty="0"/>
          </a:p>
          <a:p>
            <a:r>
              <a:rPr lang="zh-CN" altLang="en-US" dirty="0"/>
              <a:t>比如你可以很礼貌的对编译器说，“</a:t>
            </a:r>
            <a:r>
              <a:rPr lang="en-US" altLang="zh-CN" dirty="0"/>
              <a:t>please put ‘hello world’ and 123 to standard output</a:t>
            </a:r>
            <a:r>
              <a:rPr lang="zh-CN" altLang="en-US" dirty="0"/>
              <a:t>”，最后还不忘加一句</a:t>
            </a:r>
            <a:r>
              <a:rPr lang="en-US" altLang="zh-CN" dirty="0"/>
              <a:t>thanks</a:t>
            </a:r>
          </a:p>
          <a:p>
            <a:r>
              <a:rPr lang="zh-CN" altLang="en-US" dirty="0"/>
              <a:t>这样一来，你的代码就可以写的像诗一样优雅</a:t>
            </a:r>
            <a:endParaRPr lang="en-US" altLang="zh-CN" dirty="0"/>
          </a:p>
          <a:p>
            <a:r>
              <a:rPr lang="zh-CN" altLang="en-US" dirty="0"/>
              <a:t>当然，要是它在崩溃的时候，也能像诗一样优雅，那就更好了</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23</a:t>
            </a:fld>
            <a:endParaRPr lang="zh-CN" altLang="en-US"/>
          </a:p>
        </p:txBody>
      </p:sp>
    </p:spTree>
    <p:extLst>
      <p:ext uri="{BB962C8B-B14F-4D97-AF65-F5344CB8AC3E}">
        <p14:creationId xmlns:p14="http://schemas.microsoft.com/office/powerpoint/2010/main" val="3600048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最后一个特性是迭代器和</a:t>
            </a:r>
            <a:r>
              <a:rPr lang="en-US" altLang="zh-CN" dirty="0"/>
              <a:t>for…in</a:t>
            </a:r>
            <a:r>
              <a:rPr lang="zh-CN" altLang="en-US" dirty="0"/>
              <a:t>，羽语言中，我们可以定义迭代器对象，其实就是一个实现了</a:t>
            </a:r>
            <a:r>
              <a:rPr lang="en-US" altLang="zh-CN" dirty="0"/>
              <a:t>next</a:t>
            </a:r>
            <a:r>
              <a:rPr lang="zh-CN" altLang="en-US" dirty="0"/>
              <a:t>方法和</a:t>
            </a:r>
            <a:r>
              <a:rPr lang="en-US" altLang="zh-CN" dirty="0"/>
              <a:t>last</a:t>
            </a:r>
            <a:r>
              <a:rPr lang="zh-CN" altLang="en-US" dirty="0"/>
              <a:t>方法的</a:t>
            </a:r>
            <a:r>
              <a:rPr lang="en-US" altLang="zh-CN" dirty="0"/>
              <a:t>struct</a:t>
            </a:r>
          </a:p>
          <a:p>
            <a:r>
              <a:rPr lang="zh-CN" altLang="en-US" dirty="0"/>
              <a:t>迭代器对象可以和</a:t>
            </a:r>
            <a:r>
              <a:rPr lang="en-US" altLang="zh-CN" dirty="0"/>
              <a:t>for…in</a:t>
            </a:r>
            <a:r>
              <a:rPr lang="zh-CN" altLang="en-US" dirty="0"/>
              <a:t>循环组合使用，实现类似</a:t>
            </a:r>
            <a:r>
              <a:rPr lang="en-US" altLang="zh-CN" dirty="0"/>
              <a:t>Python</a:t>
            </a:r>
            <a:r>
              <a:rPr lang="zh-CN" altLang="en-US" dirty="0"/>
              <a:t>或</a:t>
            </a:r>
            <a:r>
              <a:rPr lang="en-US" altLang="zh-CN" dirty="0"/>
              <a:t>Scala</a:t>
            </a:r>
            <a:r>
              <a:rPr lang="zh-CN" altLang="en-US" dirty="0"/>
              <a:t>中的计数器写法</a:t>
            </a:r>
            <a:endParaRPr lang="en-US" altLang="zh-CN" dirty="0"/>
          </a:p>
          <a:p>
            <a:r>
              <a:rPr lang="zh-CN" altLang="en-US" dirty="0"/>
              <a:t>当然，你也可以进行一些更复杂的操作，比如遍历一个用</a:t>
            </a:r>
            <a:r>
              <a:rPr lang="en-US" altLang="zh-CN" dirty="0"/>
              <a:t>split</a:t>
            </a:r>
            <a:r>
              <a:rPr lang="zh-CN" altLang="en-US" dirty="0"/>
              <a:t>拆分后的字符串</a:t>
            </a:r>
            <a:endParaRPr lang="en-US" altLang="zh-CN"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24</a:t>
            </a:fld>
            <a:endParaRPr lang="zh-CN" altLang="en-US"/>
          </a:p>
        </p:txBody>
      </p:sp>
    </p:spTree>
    <p:extLst>
      <p:ext uri="{BB962C8B-B14F-4D97-AF65-F5344CB8AC3E}">
        <p14:creationId xmlns:p14="http://schemas.microsoft.com/office/powerpoint/2010/main" val="3107723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羽语言的编译器实现同样也已经在</a:t>
            </a:r>
            <a:r>
              <a:rPr lang="en-US" altLang="zh-CN" dirty="0"/>
              <a:t>GitHub</a:t>
            </a:r>
            <a:r>
              <a:rPr lang="zh-CN" altLang="en-US" dirty="0"/>
              <a:t>开源，欢迎各位扫码查看</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25</a:t>
            </a:fld>
            <a:endParaRPr lang="zh-CN" altLang="en-US"/>
          </a:p>
        </p:txBody>
      </p:sp>
    </p:spTree>
    <p:extLst>
      <p:ext uri="{BB962C8B-B14F-4D97-AF65-F5344CB8AC3E}">
        <p14:creationId xmlns:p14="http://schemas.microsoft.com/office/powerpoint/2010/main" val="570995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那么最后，终于，终于到了操作系统的部分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感觉我在这样一个操作系统相关的研讨会上，讲了半天硬件和编程语言，确实是一件挺奇怪的事情</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26</a:t>
            </a:fld>
            <a:endParaRPr lang="zh-CN" altLang="en-US"/>
          </a:p>
        </p:txBody>
      </p:sp>
    </p:spTree>
    <p:extLst>
      <p:ext uri="{BB962C8B-B14F-4D97-AF65-F5344CB8AC3E}">
        <p14:creationId xmlns:p14="http://schemas.microsoft.com/office/powerpoint/2010/main" val="331388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操作系统部分名为寂</a:t>
            </a:r>
            <a:r>
              <a:rPr lang="en-US" altLang="zh-CN" dirty="0"/>
              <a:t>OS</a:t>
            </a:r>
            <a:r>
              <a:rPr lang="zh-CN" altLang="en-US" dirty="0"/>
              <a:t>，它使用羽语言实现，并且充分运用了羽语言提供的高级特性，最终可运行在伏羲</a:t>
            </a:r>
            <a:r>
              <a:rPr lang="en-US" altLang="zh-CN" dirty="0"/>
              <a:t>SoC</a:t>
            </a:r>
            <a:r>
              <a:rPr lang="zh-CN" altLang="en-US" dirty="0"/>
              <a:t>中</a:t>
            </a:r>
            <a:endParaRPr lang="en-US" altLang="zh-CN" dirty="0"/>
          </a:p>
          <a:p>
            <a:r>
              <a:rPr lang="zh-CN" altLang="en-US" dirty="0"/>
              <a:t>它的功能完备，实现精简，代码量少，适合教学，附带的引导程序与</a:t>
            </a:r>
            <a:r>
              <a:rPr lang="en-US" altLang="zh-CN" dirty="0"/>
              <a:t>SoC</a:t>
            </a:r>
            <a:r>
              <a:rPr lang="zh-CN" altLang="en-US" dirty="0"/>
              <a:t>充分整合，支持串口或</a:t>
            </a:r>
            <a:r>
              <a:rPr lang="en-US" altLang="zh-CN" dirty="0"/>
              <a:t>Flash</a:t>
            </a:r>
            <a:r>
              <a:rPr lang="zh-CN" altLang="en-US" dirty="0"/>
              <a:t>启动，方便调试其他系统软件</a:t>
            </a:r>
            <a:endParaRPr lang="en-US" altLang="zh-CN" dirty="0"/>
          </a:p>
          <a:p>
            <a:r>
              <a:rPr lang="zh-CN" altLang="en-US" dirty="0"/>
              <a:t>同时，寂</a:t>
            </a:r>
            <a:r>
              <a:rPr lang="en-US" altLang="zh-CN" dirty="0"/>
              <a:t>OS</a:t>
            </a:r>
            <a:r>
              <a:rPr lang="zh-CN" altLang="en-US" dirty="0"/>
              <a:t>使用了自行设计的文件系统</a:t>
            </a:r>
            <a:endParaRPr lang="en-US" altLang="zh-CN" dirty="0"/>
          </a:p>
          <a:p>
            <a:r>
              <a:rPr lang="zh-CN" altLang="en-US" dirty="0"/>
              <a:t>寂</a:t>
            </a:r>
            <a:r>
              <a:rPr lang="en-US" altLang="zh-CN" dirty="0"/>
              <a:t>OS</a:t>
            </a:r>
            <a:r>
              <a:rPr lang="zh-CN" altLang="en-US" dirty="0"/>
              <a:t>的实现参考了</a:t>
            </a:r>
            <a:r>
              <a:rPr lang="en-US" altLang="zh-CN" dirty="0"/>
              <a:t>MIT</a:t>
            </a:r>
            <a:r>
              <a:rPr lang="zh-CN" altLang="en-US" dirty="0"/>
              <a:t>的</a:t>
            </a:r>
            <a:r>
              <a:rPr lang="en-US" altLang="zh-CN" dirty="0"/>
              <a:t>xv6</a:t>
            </a:r>
            <a:r>
              <a:rPr lang="zh-CN" altLang="en-US" dirty="0"/>
              <a:t>，以及清华大学的</a:t>
            </a:r>
            <a:r>
              <a:rPr lang="en-US" altLang="zh-CN" dirty="0" err="1"/>
              <a:t>rCore</a:t>
            </a:r>
            <a:endParaRPr lang="en-US" altLang="zh-CN" dirty="0"/>
          </a:p>
          <a:p>
            <a:r>
              <a:rPr lang="zh-CN" altLang="en-US" dirty="0"/>
              <a:t>非常感谢清华大学的各位老师和同学能在网络上放出这么优质的教程，让每一位有志于开发</a:t>
            </a:r>
            <a:r>
              <a:rPr lang="en-US" altLang="zh-CN" dirty="0"/>
              <a:t>OS</a:t>
            </a:r>
            <a:r>
              <a:rPr lang="zh-CN" altLang="en-US" dirty="0"/>
              <a:t>的人都能得到巨大的收获</a:t>
            </a:r>
            <a:endParaRPr lang="en-US" altLang="zh-CN" dirty="0"/>
          </a:p>
          <a:p>
            <a:r>
              <a:rPr lang="zh-CN" altLang="en-US" dirty="0"/>
              <a:t>也都能实现一个属于自己的</a:t>
            </a:r>
            <a:r>
              <a:rPr lang="en-US" altLang="zh-CN" dirty="0" err="1"/>
              <a:t>rCore</a:t>
            </a:r>
            <a:r>
              <a:rPr lang="en-US" altLang="zh-CN" dirty="0"/>
              <a:t>……</a:t>
            </a:r>
            <a:r>
              <a:rPr lang="zh-CN" altLang="en-US" dirty="0"/>
              <a:t>以至于，寂</a:t>
            </a:r>
            <a:r>
              <a:rPr lang="en-US" altLang="zh-CN" dirty="0"/>
              <a:t>OS</a:t>
            </a:r>
            <a:r>
              <a:rPr lang="zh-CN" altLang="en-US" dirty="0"/>
              <a:t>的某些实现实在太像</a:t>
            </a:r>
            <a:r>
              <a:rPr lang="en-US" altLang="zh-CN" dirty="0" err="1"/>
              <a:t>rCore</a:t>
            </a:r>
            <a:r>
              <a:rPr lang="zh-CN" altLang="en-US" dirty="0"/>
              <a:t>了，因为是羽语言写的，我都想把它改名叫</a:t>
            </a:r>
            <a:r>
              <a:rPr lang="en-US" altLang="zh-CN" dirty="0" err="1"/>
              <a:t>yuCore</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27</a:t>
            </a:fld>
            <a:endParaRPr lang="zh-CN" altLang="en-US"/>
          </a:p>
        </p:txBody>
      </p:sp>
    </p:spTree>
    <p:extLst>
      <p:ext uri="{BB962C8B-B14F-4D97-AF65-F5344CB8AC3E}">
        <p14:creationId xmlns:p14="http://schemas.microsoft.com/office/powerpoint/2010/main" val="26567342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接下来是寂</a:t>
            </a:r>
            <a:r>
              <a:rPr lang="en-US" altLang="zh-CN" dirty="0"/>
              <a:t>OS</a:t>
            </a:r>
            <a:r>
              <a:rPr lang="zh-CN" altLang="en-US" dirty="0"/>
              <a:t>的一些代码示例。羽语言提供了</a:t>
            </a:r>
            <a:r>
              <a:rPr lang="en-US" altLang="zh-CN" dirty="0"/>
              <a:t>when</a:t>
            </a:r>
            <a:r>
              <a:rPr lang="zh-CN" altLang="en-US" dirty="0"/>
              <a:t>表达式的支持，它类似于</a:t>
            </a:r>
            <a:r>
              <a:rPr lang="en-US" altLang="zh-CN" dirty="0"/>
              <a:t>C</a:t>
            </a:r>
            <a:r>
              <a:rPr lang="zh-CN" altLang="en-US" dirty="0"/>
              <a:t>语言当中的</a:t>
            </a:r>
            <a:r>
              <a:rPr lang="en-US" altLang="zh-CN" dirty="0"/>
              <a:t>switch case</a:t>
            </a:r>
            <a:r>
              <a:rPr lang="zh-CN" altLang="en-US" dirty="0"/>
              <a:t>，不过不需要写</a:t>
            </a:r>
            <a:r>
              <a:rPr lang="en-US" altLang="zh-CN" dirty="0"/>
              <a:t>break</a:t>
            </a:r>
          </a:p>
          <a:p>
            <a:r>
              <a:rPr lang="zh-CN" altLang="en-US" dirty="0"/>
              <a:t>寂</a:t>
            </a:r>
            <a:r>
              <a:rPr lang="en-US" altLang="zh-CN" dirty="0"/>
              <a:t>OS</a:t>
            </a:r>
            <a:r>
              <a:rPr lang="zh-CN" altLang="en-US" dirty="0"/>
              <a:t>的系统调用处理部分，就使用了</a:t>
            </a:r>
            <a:r>
              <a:rPr lang="en-US" altLang="zh-CN" dirty="0"/>
              <a:t>when</a:t>
            </a:r>
            <a:r>
              <a:rPr lang="zh-CN" altLang="en-US" dirty="0"/>
              <a:t>表达式来实现</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28</a:t>
            </a:fld>
            <a:endParaRPr lang="zh-CN" altLang="en-US"/>
          </a:p>
        </p:txBody>
      </p:sp>
    </p:spTree>
    <p:extLst>
      <p:ext uri="{BB962C8B-B14F-4D97-AF65-F5344CB8AC3E}">
        <p14:creationId xmlns:p14="http://schemas.microsoft.com/office/powerpoint/2010/main" val="3324887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同时，寂</a:t>
            </a:r>
            <a:r>
              <a:rPr lang="en-US" altLang="zh-CN" dirty="0"/>
              <a:t>OS</a:t>
            </a:r>
            <a:r>
              <a:rPr lang="zh-CN" altLang="en-US" dirty="0"/>
              <a:t>中还开发了迭代器的新用法：将迭代器用作</a:t>
            </a:r>
            <a:r>
              <a:rPr lang="en-US" altLang="zh-CN" dirty="0"/>
              <a:t>scope guard</a:t>
            </a:r>
          </a:p>
          <a:p>
            <a:r>
              <a:rPr lang="zh-CN" altLang="en-US" dirty="0"/>
              <a:t>比如寂</a:t>
            </a:r>
            <a:r>
              <a:rPr lang="en-US" altLang="zh-CN" dirty="0"/>
              <a:t>OS</a:t>
            </a:r>
            <a:r>
              <a:rPr lang="zh-CN" altLang="en-US" dirty="0"/>
              <a:t>在创建用户进程的时候，会将</a:t>
            </a:r>
            <a:r>
              <a:rPr lang="en-US" altLang="zh-CN" dirty="0"/>
              <a:t>ELF</a:t>
            </a:r>
            <a:r>
              <a:rPr lang="zh-CN" altLang="en-US" dirty="0"/>
              <a:t>文件中的数据分段复制到对应的虚拟页当中，此时需要我们临时切换到用户页表，之后再切回来</a:t>
            </a:r>
            <a:endParaRPr lang="en-US" altLang="zh-CN" dirty="0"/>
          </a:p>
          <a:p>
            <a:r>
              <a:rPr lang="zh-CN" altLang="en-US" dirty="0"/>
              <a:t>这个操作在</a:t>
            </a:r>
            <a:r>
              <a:rPr lang="en-US" altLang="zh-CN" dirty="0" err="1"/>
              <a:t>rCore</a:t>
            </a:r>
            <a:r>
              <a:rPr lang="zh-CN" altLang="en-US" dirty="0"/>
              <a:t>里是用匿名函数解决的，但羽语言没有匿名函数，于是我们就可以换一个思路</a:t>
            </a:r>
            <a:endParaRPr lang="en-US" altLang="zh-CN" dirty="0"/>
          </a:p>
          <a:p>
            <a:r>
              <a:rPr lang="zh-CN" altLang="en-US" dirty="0"/>
              <a:t>使用一个迭代器对象，在对象创建的时候执行初始化操作，在这里是切换到用户页表，然后把后续操作写在</a:t>
            </a:r>
            <a:r>
              <a:rPr lang="en-US" altLang="zh-CN" dirty="0"/>
              <a:t>for</a:t>
            </a:r>
            <a:r>
              <a:rPr lang="zh-CN" altLang="en-US" dirty="0"/>
              <a:t>循环内</a:t>
            </a:r>
            <a:endParaRPr lang="en-US" altLang="zh-CN" dirty="0"/>
          </a:p>
          <a:p>
            <a:r>
              <a:rPr lang="zh-CN" altLang="en-US" dirty="0"/>
              <a:t>在</a:t>
            </a:r>
            <a:r>
              <a:rPr lang="en-US" altLang="zh-CN" dirty="0"/>
              <a:t>for</a:t>
            </a:r>
            <a:r>
              <a:rPr lang="zh-CN" altLang="en-US" dirty="0"/>
              <a:t>循环结束的时候，迭代器的</a:t>
            </a:r>
            <a:r>
              <a:rPr lang="en-US" altLang="zh-CN" dirty="0"/>
              <a:t>last</a:t>
            </a:r>
            <a:r>
              <a:rPr lang="zh-CN" altLang="en-US" dirty="0"/>
              <a:t>方法会被自动调用，这个时候我们就可以进行一些收尾工作了，在这里就是切换回内核的页表</a:t>
            </a:r>
            <a:endParaRPr lang="en-US" altLang="zh-CN" dirty="0"/>
          </a:p>
          <a:p>
            <a:r>
              <a:rPr lang="zh-CN" altLang="en-US" dirty="0"/>
              <a:t>所以我们就用一种比较巧妙，而且看起来也不算太</a:t>
            </a:r>
            <a:r>
              <a:rPr lang="en-US" altLang="zh-CN" dirty="0"/>
              <a:t>tricky</a:t>
            </a:r>
            <a:r>
              <a:rPr lang="zh-CN" altLang="en-US" dirty="0"/>
              <a:t>的方法，解决了资源初始化和释放的问题</a:t>
            </a:r>
            <a:endParaRPr lang="en-US" altLang="zh-CN" dirty="0"/>
          </a:p>
          <a:p>
            <a:r>
              <a:rPr lang="zh-CN" altLang="en-US" dirty="0"/>
              <a:t>这种用法有点类似于</a:t>
            </a:r>
            <a:r>
              <a:rPr lang="en-US" altLang="zh-CN" dirty="0"/>
              <a:t>C#</a:t>
            </a:r>
            <a:r>
              <a:rPr lang="zh-CN" altLang="en-US" dirty="0"/>
              <a:t>中的</a:t>
            </a:r>
            <a:r>
              <a:rPr lang="en-US" altLang="zh-CN" dirty="0"/>
              <a:t>using</a:t>
            </a:r>
            <a:r>
              <a:rPr lang="zh-CN" altLang="en-US" dirty="0"/>
              <a:t>语句，或者</a:t>
            </a:r>
            <a:r>
              <a:rPr lang="en-US" altLang="zh-CN" dirty="0"/>
              <a:t>Python</a:t>
            </a:r>
            <a:r>
              <a:rPr lang="zh-CN" altLang="en-US" dirty="0"/>
              <a:t>中的</a:t>
            </a:r>
            <a:r>
              <a:rPr lang="en-US" altLang="zh-CN" dirty="0"/>
              <a:t>with</a:t>
            </a:r>
            <a:r>
              <a:rPr lang="zh-CN" altLang="en-US" dirty="0"/>
              <a:t>语句</a:t>
            </a:r>
            <a:endParaRPr lang="en-US" altLang="zh-CN"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29</a:t>
            </a:fld>
            <a:endParaRPr lang="zh-CN" altLang="en-US"/>
          </a:p>
        </p:txBody>
      </p:sp>
    </p:spTree>
    <p:extLst>
      <p:ext uri="{BB962C8B-B14F-4D97-AF65-F5344CB8AC3E}">
        <p14:creationId xmlns:p14="http://schemas.microsoft.com/office/powerpoint/2010/main" val="3191803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u="none" kern="1200" baseline="0" dirty="0">
                <a:solidFill>
                  <a:schemeClr val="tx1"/>
                </a:solidFill>
                <a:latin typeface="+mn-lt"/>
                <a:ea typeface="+mn-ea"/>
                <a:cs typeface="+mn-cs"/>
              </a:rPr>
              <a:t>全系统，顾名思义，就是一个相对完整的简易计算机系统</a:t>
            </a:r>
            <a:endParaRPr lang="en-US" altLang="zh-CN" sz="1200" u="none" kern="1200" baseline="0" dirty="0">
              <a:solidFill>
                <a:schemeClr val="tx1"/>
              </a:solidFill>
              <a:latin typeface="+mn-lt"/>
              <a:ea typeface="+mn-ea"/>
              <a:cs typeface="+mn-cs"/>
            </a:endParaRPr>
          </a:p>
          <a:p>
            <a:r>
              <a:rPr lang="zh-CN" altLang="en-US" sz="1200" u="none" kern="1200" baseline="0" dirty="0">
                <a:solidFill>
                  <a:schemeClr val="tx1"/>
                </a:solidFill>
                <a:latin typeface="+mn-lt"/>
                <a:ea typeface="+mn-ea"/>
                <a:cs typeface="+mn-cs"/>
              </a:rPr>
              <a:t>这其中又分为硬件和软件两部分，一个完整的计算机系统中，硬件包括处理器和片上系统，也就是</a:t>
            </a:r>
            <a:r>
              <a:rPr lang="en-US" altLang="zh-CN" sz="1200" u="none" kern="1200" baseline="0" dirty="0">
                <a:solidFill>
                  <a:schemeClr val="tx1"/>
                </a:solidFill>
                <a:latin typeface="+mn-lt"/>
                <a:ea typeface="+mn-ea"/>
                <a:cs typeface="+mn-cs"/>
              </a:rPr>
              <a:t>SoC</a:t>
            </a:r>
          </a:p>
          <a:p>
            <a:r>
              <a:rPr lang="zh-CN" altLang="en-US" sz="1200" u="none" kern="1200" baseline="0" dirty="0">
                <a:solidFill>
                  <a:schemeClr val="tx1"/>
                </a:solidFill>
                <a:latin typeface="+mn-lt"/>
                <a:ea typeface="+mn-ea"/>
                <a:cs typeface="+mn-cs"/>
              </a:rPr>
              <a:t>软件包括编译系统和操作系统</a:t>
            </a:r>
            <a:endParaRPr lang="zh-CN" altLang="en-US"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3</a:t>
            </a:fld>
            <a:endParaRPr lang="zh-CN" altLang="en-US"/>
          </a:p>
        </p:txBody>
      </p:sp>
    </p:spTree>
    <p:extLst>
      <p:ext uri="{BB962C8B-B14F-4D97-AF65-F5344CB8AC3E}">
        <p14:creationId xmlns:p14="http://schemas.microsoft.com/office/powerpoint/2010/main" val="85534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最后是使用羽语言实现多态</a:t>
            </a:r>
            <a:endParaRPr lang="en-US" altLang="zh-CN" dirty="0"/>
          </a:p>
          <a:p>
            <a:r>
              <a:rPr lang="zh-CN" altLang="en-US" dirty="0"/>
              <a:t>寂</a:t>
            </a:r>
            <a:r>
              <a:rPr lang="en-US" altLang="zh-CN" dirty="0"/>
              <a:t>OS</a:t>
            </a:r>
            <a:r>
              <a:rPr lang="zh-CN" altLang="en-US" dirty="0"/>
              <a:t>中需要对很多接口进行抽象，比如这个例子是对设备进行抽象，我们希望不同的设备都具备同一套方法</a:t>
            </a:r>
            <a:endParaRPr lang="en-US" altLang="zh-CN" dirty="0"/>
          </a:p>
          <a:p>
            <a:r>
              <a:rPr lang="zh-CN" altLang="en-US" dirty="0"/>
              <a:t>之前提到，羽语言其实是不支持正经的面向对象的，于是你可以看到这里的实现就比较扭曲了，我们采用和</a:t>
            </a:r>
            <a:r>
              <a:rPr lang="en-US" altLang="zh-CN" dirty="0"/>
              <a:t>C</a:t>
            </a:r>
            <a:r>
              <a:rPr lang="zh-CN" altLang="en-US" dirty="0"/>
              <a:t>语言类似的方式实现了多态</a:t>
            </a:r>
            <a:endParaRPr lang="en-US" altLang="zh-CN" dirty="0"/>
          </a:p>
          <a:p>
            <a:r>
              <a:rPr lang="zh-CN" altLang="en-US" dirty="0"/>
              <a:t>这也是目前羽语言的不足之处，我们希望在后续版本中，用一种更完善的方法去解决这个问题</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30</a:t>
            </a:fld>
            <a:endParaRPr lang="zh-CN" altLang="en-US"/>
          </a:p>
        </p:txBody>
      </p:sp>
    </p:spTree>
    <p:extLst>
      <p:ext uri="{BB962C8B-B14F-4D97-AF65-F5344CB8AC3E}">
        <p14:creationId xmlns:p14="http://schemas.microsoft.com/office/powerpoint/2010/main" val="3377044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寂</a:t>
            </a:r>
            <a:r>
              <a:rPr lang="en-US" altLang="zh-CN" dirty="0"/>
              <a:t>OS</a:t>
            </a:r>
            <a:r>
              <a:rPr lang="zh-CN" altLang="en-US" dirty="0"/>
              <a:t>的实现目前也已经在</a:t>
            </a:r>
            <a:r>
              <a:rPr lang="en-US" altLang="zh-CN" dirty="0"/>
              <a:t>GitHub</a:t>
            </a:r>
            <a:r>
              <a:rPr lang="zh-CN" altLang="en-US" dirty="0"/>
              <a:t>开源，默认配置下，你可以使用羽语言编译器编译一个能跑在</a:t>
            </a:r>
            <a:r>
              <a:rPr lang="en-US" altLang="zh-CN" dirty="0"/>
              <a:t>QEMU</a:t>
            </a:r>
            <a:r>
              <a:rPr lang="zh-CN" altLang="en-US" dirty="0"/>
              <a:t>中的寂</a:t>
            </a:r>
            <a:r>
              <a:rPr lang="en-US" altLang="zh-CN" dirty="0"/>
              <a:t>OS</a:t>
            </a:r>
          </a:p>
          <a:p>
            <a:r>
              <a:rPr lang="zh-CN" altLang="en-US" dirty="0"/>
              <a:t>大家如果感兴趣的话可以自行尝试</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31</a:t>
            </a:fld>
            <a:endParaRPr lang="zh-CN" altLang="en-US"/>
          </a:p>
        </p:txBody>
      </p:sp>
    </p:spTree>
    <p:extLst>
      <p:ext uri="{BB962C8B-B14F-4D97-AF65-F5344CB8AC3E}">
        <p14:creationId xmlns:p14="http://schemas.microsoft.com/office/powerpoint/2010/main" val="3248191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最后做个简单的总结。在这个项目中，我们完成了一个功能完备且高度可控的全系统</a:t>
            </a:r>
            <a:endParaRPr lang="en-US" altLang="zh-CN" dirty="0"/>
          </a:p>
          <a:p>
            <a:r>
              <a:rPr lang="zh-CN" altLang="en-US" dirty="0"/>
              <a:t>处理器部分实现了完整的</a:t>
            </a:r>
            <a:r>
              <a:rPr lang="en-US" altLang="zh-CN" dirty="0"/>
              <a:t>RISC-V</a:t>
            </a:r>
            <a:r>
              <a:rPr lang="zh-CN" altLang="en-US" dirty="0"/>
              <a:t>架构，支持启动</a:t>
            </a:r>
            <a:r>
              <a:rPr lang="en-US" altLang="zh-CN" dirty="0"/>
              <a:t>OS</a:t>
            </a:r>
            <a:r>
              <a:rPr lang="zh-CN" altLang="en-US" dirty="0"/>
              <a:t>，且内部参数高度可配置</a:t>
            </a:r>
            <a:endParaRPr lang="en-US" altLang="zh-CN" dirty="0"/>
          </a:p>
          <a:p>
            <a:r>
              <a:rPr lang="zh-CN" altLang="en-US" dirty="0"/>
              <a:t>编程语言支持一些高级语法特性，同时可以进行底层的系统开发，性能接近</a:t>
            </a:r>
            <a:r>
              <a:rPr lang="en-US" altLang="zh-CN" dirty="0"/>
              <a:t>C</a:t>
            </a:r>
            <a:r>
              <a:rPr lang="zh-CN" altLang="en-US" dirty="0"/>
              <a:t>语言</a:t>
            </a:r>
            <a:endParaRPr lang="en-US" altLang="zh-CN" dirty="0"/>
          </a:p>
          <a:p>
            <a:r>
              <a:rPr lang="zh-CN" altLang="en-US" dirty="0"/>
              <a:t>编译器部分使用了</a:t>
            </a:r>
            <a:r>
              <a:rPr lang="en-US" altLang="zh-CN" dirty="0"/>
              <a:t>SSA</a:t>
            </a:r>
            <a:r>
              <a:rPr lang="zh-CN" altLang="en-US" dirty="0"/>
              <a:t>形式的</a:t>
            </a:r>
            <a:r>
              <a:rPr lang="en-US" altLang="zh-CN" dirty="0"/>
              <a:t>IR</a:t>
            </a:r>
            <a:r>
              <a:rPr lang="zh-CN" altLang="en-US" dirty="0"/>
              <a:t>，并且实现了</a:t>
            </a:r>
            <a:r>
              <a:rPr lang="en-US" altLang="zh-CN" dirty="0"/>
              <a:t>Pass</a:t>
            </a:r>
            <a:r>
              <a:rPr lang="zh-CN" altLang="en-US" dirty="0"/>
              <a:t>管理器等模块化的设计</a:t>
            </a:r>
            <a:endParaRPr lang="en-US" altLang="zh-CN" dirty="0"/>
          </a:p>
          <a:p>
            <a:r>
              <a:rPr lang="zh-CN" altLang="en-US" dirty="0"/>
              <a:t>操作系统部分充分运用编程语言的高级特性，实现精简，十分适合用于课程的教学</a:t>
            </a:r>
            <a:endParaRPr lang="en-US" altLang="zh-CN" dirty="0"/>
          </a:p>
          <a:p>
            <a:r>
              <a:rPr lang="zh-CN" altLang="en-US" dirty="0"/>
              <a:t>以上就是我想给大家分享的内容，这些内容也同时是我疫情在家所完成的毕业设计的内容</a:t>
            </a:r>
            <a:endParaRPr lang="en-US" altLang="zh-CN" dirty="0"/>
          </a:p>
          <a:p>
            <a:r>
              <a:rPr lang="zh-CN" altLang="en-US" dirty="0"/>
              <a:t>我十分喜欢我在毕设答辩的时候设计的一个桥段，在这里给大家看一段回放</a:t>
            </a:r>
            <a:endParaRPr lang="en-US" altLang="zh-CN"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32</a:t>
            </a:fld>
            <a:endParaRPr lang="zh-CN" altLang="en-US"/>
          </a:p>
        </p:txBody>
      </p:sp>
    </p:spTree>
    <p:extLst>
      <p:ext uri="{BB962C8B-B14F-4D97-AF65-F5344CB8AC3E}">
        <p14:creationId xmlns:p14="http://schemas.microsoft.com/office/powerpoint/2010/main" val="2565198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视频里，大四的我青涩稚嫩，还对美好的未来充满期待；但现在的我已经苍老了很多，虽然也没过几个月，我才刚刚研一</a:t>
            </a:r>
            <a:r>
              <a:rPr lang="en-US" altLang="zh-CN" dirty="0"/>
              <a:t>……</a:t>
            </a:r>
            <a:r>
              <a:rPr lang="zh-CN" altLang="en-US" dirty="0"/>
              <a:t>也许是我还有好多大作业没写吧</a:t>
            </a:r>
            <a:endParaRPr lang="en-US" altLang="zh-CN" dirty="0"/>
          </a:p>
          <a:p>
            <a:r>
              <a:rPr lang="zh-CN" altLang="en-US" dirty="0"/>
              <a:t>不过有些东西始终如一，那就是我对系统结构、编译，乃至开源和造轮子的热爱</a:t>
            </a:r>
            <a:endParaRPr lang="en-US" altLang="zh-CN" dirty="0"/>
          </a:p>
          <a:p>
            <a:r>
              <a:rPr lang="zh-CN" altLang="en-US" dirty="0"/>
              <a:t>我的这些项目受到了许多开源项目的帮助，我从他们身上学到了许多东西，我也很希望我所做的工作，在未来能够回馈开源社区，给那些需要的人提供帮助</a:t>
            </a:r>
            <a:endParaRPr lang="en-US" altLang="zh-CN" dirty="0"/>
          </a:p>
          <a:p>
            <a:r>
              <a:rPr lang="zh-CN" altLang="en-US" dirty="0"/>
              <a:t>相信在场的很多人都是如此，也像我一样，喜欢造轮子，热爱开源，满怀一腔热血，将自己的工作视作崇高的理想，哪怕默默无闻，哪怕无人问津</a:t>
            </a:r>
            <a:endParaRPr lang="en-US" altLang="zh-CN" dirty="0"/>
          </a:p>
          <a:p>
            <a:r>
              <a:rPr lang="zh-CN" altLang="en-US" dirty="0"/>
              <a:t>但正是因为热爱，我们才努力奋斗，在世界的潮流中，我们期待着未来中国开发者璀璨闪耀的那一天</a:t>
            </a:r>
            <a:r>
              <a:rPr lang="en-US" altLang="zh-CN" dirty="0"/>
              <a:t>——</a:t>
            </a:r>
            <a:r>
              <a:rPr lang="zh-CN" altLang="en-US" dirty="0"/>
              <a:t>也许这，就是开源的魅力所在吧</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34</a:t>
            </a:fld>
            <a:endParaRPr lang="zh-CN" altLang="en-US"/>
          </a:p>
        </p:txBody>
      </p:sp>
    </p:spTree>
    <p:extLst>
      <p:ext uri="{BB962C8B-B14F-4D97-AF65-F5344CB8AC3E}">
        <p14:creationId xmlns:p14="http://schemas.microsoft.com/office/powerpoint/2010/main" val="1908733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我的报告就到这里</a:t>
            </a:r>
            <a:endParaRPr lang="en-US" altLang="zh-CN" dirty="0"/>
          </a:p>
          <a:p>
            <a:r>
              <a:rPr lang="zh-CN" altLang="en-US" dirty="0"/>
              <a:t>我叫邢其正</a:t>
            </a:r>
            <a:endParaRPr lang="en-US" altLang="zh-CN" dirty="0"/>
          </a:p>
          <a:p>
            <a:r>
              <a:rPr lang="zh-CN" altLang="en-US" dirty="0"/>
              <a:t>我想成为一个有趣的人</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35</a:t>
            </a:fld>
            <a:endParaRPr lang="zh-CN" altLang="en-US"/>
          </a:p>
        </p:txBody>
      </p:sp>
    </p:spTree>
    <p:extLst>
      <p:ext uri="{BB962C8B-B14F-4D97-AF65-F5344CB8AC3E}">
        <p14:creationId xmlns:p14="http://schemas.microsoft.com/office/powerpoint/2010/main" val="1210795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谢谢大家！</a:t>
            </a:r>
            <a:endParaRPr lang="en-US" altLang="zh-CN" dirty="0"/>
          </a:p>
          <a:p>
            <a:endParaRPr lang="en-US" altLang="zh-CN" dirty="0"/>
          </a:p>
          <a:p>
            <a:r>
              <a:rPr lang="zh-CN" altLang="en-US" dirty="0"/>
              <a:t>我今天还还带来了全系统的硬件，大家如果感兴趣，稍后茶歇时也许可以来看一下相关的展示</a:t>
            </a:r>
            <a:endParaRPr lang="en-US" altLang="zh-CN"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36</a:t>
            </a:fld>
            <a:endParaRPr lang="zh-CN" altLang="en-US"/>
          </a:p>
        </p:txBody>
      </p:sp>
    </p:spTree>
    <p:extLst>
      <p:ext uri="{BB962C8B-B14F-4D97-AF65-F5344CB8AC3E}">
        <p14:creationId xmlns:p14="http://schemas.microsoft.com/office/powerpoint/2010/main" val="372966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自底向上来看，全系统的硬件部分包括一个</a:t>
            </a:r>
            <a:r>
              <a:rPr lang="en-US" altLang="zh-CN" dirty="0"/>
              <a:t>RISC-V</a:t>
            </a:r>
            <a:r>
              <a:rPr lang="zh-CN" altLang="en-US" dirty="0"/>
              <a:t>架构的处理器，和基于处理器实现的</a:t>
            </a:r>
            <a:r>
              <a:rPr lang="en-US" altLang="zh-CN" dirty="0"/>
              <a:t>SoC</a:t>
            </a:r>
          </a:p>
          <a:p>
            <a:r>
              <a:rPr lang="zh-CN" altLang="en-US" dirty="0"/>
              <a:t>软件部分包括一⻔自行设计的新型编程语言，以及配套的编译器实现</a:t>
            </a:r>
            <a:endParaRPr lang="en-US" altLang="zh-CN" dirty="0"/>
          </a:p>
          <a:p>
            <a:r>
              <a:rPr lang="zh-CN" altLang="en-US" dirty="0"/>
              <a:t>在最上层，还包括一个用新型编程语言编写的，可运行于</a:t>
            </a:r>
            <a:r>
              <a:rPr lang="en-US" altLang="zh-CN" dirty="0"/>
              <a:t>SoC</a:t>
            </a:r>
            <a:r>
              <a:rPr lang="zh-CN" altLang="en-US" dirty="0"/>
              <a:t>平台的操作系统</a:t>
            </a:r>
            <a:endParaRPr lang="en-US" altLang="zh-CN" dirty="0"/>
          </a:p>
          <a:p>
            <a:r>
              <a:rPr lang="zh-CN" altLang="en-US" dirty="0"/>
              <a:t>整个全系统涵盖了处理器、编程语言、编译器和操作系统四大部分，实现这些内容的工作量看着就很大</a:t>
            </a:r>
            <a:endParaRPr lang="en-US" altLang="zh-CN" dirty="0"/>
          </a:p>
        </p:txBody>
      </p:sp>
      <p:sp>
        <p:nvSpPr>
          <p:cNvPr id="4" name="灯片编号占位符 3"/>
          <p:cNvSpPr>
            <a:spLocks noGrp="1"/>
          </p:cNvSpPr>
          <p:nvPr>
            <p:ph type="sldNum" sz="quarter" idx="5"/>
          </p:nvPr>
        </p:nvSpPr>
        <p:spPr/>
        <p:txBody>
          <a:bodyPr/>
          <a:lstStyle/>
          <a:p>
            <a:fld id="{18AAEFD3-00A2-4E00-92DB-1EB7803B04A7}" type="slidenum">
              <a:rPr lang="zh-CN" altLang="en-US" smtClean="0"/>
              <a:t>4</a:t>
            </a:fld>
            <a:endParaRPr lang="zh-CN" altLang="en-US"/>
          </a:p>
        </p:txBody>
      </p:sp>
    </p:spTree>
    <p:extLst>
      <p:ext uri="{BB962C8B-B14F-4D97-AF65-F5344CB8AC3E}">
        <p14:creationId xmlns:p14="http://schemas.microsoft.com/office/powerpoint/2010/main" val="3951477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引用一句我特别喜欢的，出自清华大学某课程的</a:t>
            </a:r>
            <a:r>
              <a:rPr lang="en-US" altLang="zh-CN" dirty="0"/>
              <a:t>slogan</a:t>
            </a:r>
            <a:r>
              <a:rPr lang="zh-CN" altLang="en-US" dirty="0"/>
              <a:t>：奋战三星期，造台计算机</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5</a:t>
            </a:fld>
            <a:endParaRPr lang="zh-CN" altLang="en-US"/>
          </a:p>
        </p:txBody>
      </p:sp>
    </p:spTree>
    <p:extLst>
      <p:ext uri="{BB962C8B-B14F-4D97-AF65-F5344CB8AC3E}">
        <p14:creationId xmlns:p14="http://schemas.microsoft.com/office/powerpoint/2010/main" val="62687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那么我所做的工作，其实就是在完成毕设的那个学期之内，奋战一学期，造台更完整的计算机</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6</a:t>
            </a:fld>
            <a:endParaRPr lang="zh-CN" altLang="en-US"/>
          </a:p>
        </p:txBody>
      </p:sp>
    </p:spTree>
    <p:extLst>
      <p:ext uri="{BB962C8B-B14F-4D97-AF65-F5344CB8AC3E}">
        <p14:creationId xmlns:p14="http://schemas.microsoft.com/office/powerpoint/2010/main" val="3101441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那么全系统中各部分的具体情况究竟如何呢？</a:t>
            </a:r>
            <a:endParaRPr lang="en-US" altLang="zh-CN" dirty="0"/>
          </a:p>
          <a:p>
            <a:r>
              <a:rPr lang="zh-CN" altLang="en-US" dirty="0"/>
              <a:t>我们首先来看看硬件实现的部分，也就是处理器和</a:t>
            </a:r>
            <a:r>
              <a:rPr lang="en-US" altLang="zh-CN" dirty="0"/>
              <a:t>SoC</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7</a:t>
            </a:fld>
            <a:endParaRPr lang="zh-CN" altLang="en-US"/>
          </a:p>
        </p:txBody>
      </p:sp>
    </p:spTree>
    <p:extLst>
      <p:ext uri="{BB962C8B-B14F-4D97-AF65-F5344CB8AC3E}">
        <p14:creationId xmlns:p14="http://schemas.microsoft.com/office/powerpoint/2010/main" val="290106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在这个项目中，我实现了基于</a:t>
            </a:r>
            <a:r>
              <a:rPr lang="en-US" altLang="zh-CN" dirty="0"/>
              <a:t>RISC-V</a:t>
            </a:r>
            <a:r>
              <a:rPr lang="zh-CN" altLang="en-US" dirty="0"/>
              <a:t>架构，支持</a:t>
            </a:r>
            <a:r>
              <a:rPr lang="en-US" altLang="zh-CN" dirty="0"/>
              <a:t>RV32IMA</a:t>
            </a:r>
            <a:r>
              <a:rPr lang="zh-CN" altLang="en-US" dirty="0"/>
              <a:t>指令集的处理器，它的代号是“伏羲”</a:t>
            </a:r>
            <a:endParaRPr lang="en-US" altLang="zh-CN" dirty="0"/>
          </a:p>
          <a:p>
            <a:r>
              <a:rPr lang="zh-CN" altLang="en-US" dirty="0"/>
              <a:t>处理器采用了经典的五级流水线的微结构，并且具备分支预测单元和一级高速缓存，这在某种程度上可以提高处理器的性能</a:t>
            </a:r>
            <a:endParaRPr lang="en-US" altLang="zh-CN" dirty="0"/>
          </a:p>
          <a:p>
            <a:r>
              <a:rPr lang="zh-CN" altLang="en-US" dirty="0"/>
              <a:t>同时为了运行操作系统，处理器还完整支持了特权态、</a:t>
            </a:r>
            <a:r>
              <a:rPr lang="en-US" altLang="zh-CN" dirty="0"/>
              <a:t>MMU</a:t>
            </a:r>
            <a:r>
              <a:rPr lang="zh-CN" altLang="en-US" dirty="0"/>
              <a:t>、</a:t>
            </a:r>
            <a:r>
              <a:rPr lang="en-US" altLang="zh-CN" dirty="0"/>
              <a:t>TLB</a:t>
            </a:r>
            <a:r>
              <a:rPr lang="zh-CN" altLang="en-US" dirty="0"/>
              <a:t>等特性</a:t>
            </a:r>
            <a:endParaRPr lang="en-US" altLang="zh-CN" dirty="0"/>
          </a:p>
          <a:p>
            <a:r>
              <a:rPr lang="zh-CN" altLang="en-US" dirty="0"/>
              <a:t>此外，处理器的设计可以实现在</a:t>
            </a:r>
            <a:r>
              <a:rPr lang="en-US" altLang="zh-CN" dirty="0"/>
              <a:t>FPGA</a:t>
            </a:r>
            <a:r>
              <a:rPr lang="zh-CN" altLang="en-US" dirty="0"/>
              <a:t>中，并且诸如缓存大小、</a:t>
            </a:r>
            <a:r>
              <a:rPr lang="en-US" altLang="zh-CN" dirty="0"/>
              <a:t>TLB</a:t>
            </a:r>
            <a:r>
              <a:rPr lang="zh-CN" altLang="en-US" dirty="0"/>
              <a:t>项数等参数均可由用户自行配置</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8</a:t>
            </a:fld>
            <a:endParaRPr lang="zh-CN" altLang="en-US"/>
          </a:p>
        </p:txBody>
      </p:sp>
    </p:spTree>
    <p:extLst>
      <p:ext uri="{BB962C8B-B14F-4D97-AF65-F5344CB8AC3E}">
        <p14:creationId xmlns:p14="http://schemas.microsoft.com/office/powerpoint/2010/main" val="160436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伏羲处理器内部实现了一个基于两级自适应技术的，简单的分支预测单元</a:t>
            </a:r>
            <a:endParaRPr lang="en-US" altLang="zh-CN" dirty="0"/>
          </a:p>
          <a:p>
            <a:r>
              <a:rPr lang="zh-CN" altLang="en-US" dirty="0"/>
              <a:t>分支预测单元使用了</a:t>
            </a:r>
            <a:r>
              <a:rPr lang="en-US" altLang="zh-CN" dirty="0"/>
              <a:t>5</a:t>
            </a:r>
            <a:r>
              <a:rPr lang="zh-CN" altLang="en-US" dirty="0"/>
              <a:t>位全局历史寄存器，</a:t>
            </a:r>
            <a:r>
              <a:rPr lang="en-US" altLang="zh-CN" dirty="0"/>
              <a:t>2</a:t>
            </a:r>
            <a:r>
              <a:rPr lang="zh-CN" altLang="en-US" dirty="0"/>
              <a:t>位饱和计数器的配置，并且基于</a:t>
            </a:r>
            <a:r>
              <a:rPr lang="en-US" altLang="zh-CN" dirty="0" err="1"/>
              <a:t>Gshare</a:t>
            </a:r>
            <a:r>
              <a:rPr lang="zh-CN" altLang="en-US" dirty="0"/>
              <a:t>策略</a:t>
            </a:r>
            <a:endParaRPr lang="en-US" altLang="zh-CN" dirty="0"/>
          </a:p>
          <a:p>
            <a:r>
              <a:rPr lang="en-US" altLang="zh-CN" dirty="0"/>
              <a:t>BTB</a:t>
            </a:r>
            <a:r>
              <a:rPr lang="zh-CN" altLang="en-US" dirty="0"/>
              <a:t>采用了直接映射策略，默认为</a:t>
            </a:r>
            <a:r>
              <a:rPr lang="en-US" altLang="zh-CN" dirty="0"/>
              <a:t>64</a:t>
            </a:r>
            <a:r>
              <a:rPr lang="zh-CN" altLang="en-US" dirty="0"/>
              <a:t>项</a:t>
            </a:r>
            <a:endParaRPr lang="en-US" altLang="zh-CN" dirty="0"/>
          </a:p>
          <a:p>
            <a:r>
              <a:rPr lang="zh-CN" altLang="en-US" dirty="0"/>
              <a:t>分支预测单元的所有参数同样可被配置，方便根据实际情况进行调整</a:t>
            </a:r>
          </a:p>
        </p:txBody>
      </p:sp>
      <p:sp>
        <p:nvSpPr>
          <p:cNvPr id="4" name="灯片编号占位符 3"/>
          <p:cNvSpPr>
            <a:spLocks noGrp="1"/>
          </p:cNvSpPr>
          <p:nvPr>
            <p:ph type="sldNum" sz="quarter" idx="5"/>
          </p:nvPr>
        </p:nvSpPr>
        <p:spPr/>
        <p:txBody>
          <a:bodyPr/>
          <a:lstStyle/>
          <a:p>
            <a:fld id="{18AAEFD3-00A2-4E00-92DB-1EB7803B04A7}" type="slidenum">
              <a:rPr lang="zh-CN" altLang="en-US" smtClean="0"/>
              <a:t>9</a:t>
            </a:fld>
            <a:endParaRPr lang="zh-CN" altLang="en-US"/>
          </a:p>
        </p:txBody>
      </p:sp>
    </p:spTree>
    <p:extLst>
      <p:ext uri="{BB962C8B-B14F-4D97-AF65-F5344CB8AC3E}">
        <p14:creationId xmlns:p14="http://schemas.microsoft.com/office/powerpoint/2010/main" val="1941920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6D752-B3AB-41E3-932F-000EAC9E418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21B6320-8FC5-4A92-991D-88988FBB0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0BF7310-826F-410B-B2A5-880AFCA9549A}"/>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5" name="页脚占位符 4">
            <a:extLst>
              <a:ext uri="{FF2B5EF4-FFF2-40B4-BE49-F238E27FC236}">
                <a16:creationId xmlns:a16="http://schemas.microsoft.com/office/drawing/2014/main" id="{F96DFA89-36BB-4707-82FA-2BF79468B9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5A5F9A-B9BF-4ADF-A54F-24342A610F29}"/>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1932608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F34A5C-4919-461A-830F-0A0CD4C5A56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30EDB30-F52E-4B47-8FD5-4505D6784EE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BE4DD0F-791A-4B16-A74A-20FCD6F448F7}"/>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5" name="页脚占位符 4">
            <a:extLst>
              <a:ext uri="{FF2B5EF4-FFF2-40B4-BE49-F238E27FC236}">
                <a16:creationId xmlns:a16="http://schemas.microsoft.com/office/drawing/2014/main" id="{F9D67213-CA3B-45D0-8BEB-24A237BBD1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F6E41E-FCDE-452F-B2AA-8765195B2329}"/>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983332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779DD9B-9510-46FE-B352-235791179FA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5071C1E-EC24-4B63-95F7-AE6741EFC4E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C8BE8A4-A4D3-4239-9E4E-1A7FFA0D4335}"/>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5" name="页脚占位符 4">
            <a:extLst>
              <a:ext uri="{FF2B5EF4-FFF2-40B4-BE49-F238E27FC236}">
                <a16:creationId xmlns:a16="http://schemas.microsoft.com/office/drawing/2014/main" id="{967A7035-FC78-41E8-B7B2-DE323755002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78244D9-BCD7-4140-8BC6-23982FA30ECF}"/>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2227623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73402-C85C-480F-9C87-C433FC50224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13E6526-7365-4D3C-B2AA-393E72C7AB8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FDB48D7-4A9A-41F2-AC30-DB361CCAB5E2}"/>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5" name="页脚占位符 4">
            <a:extLst>
              <a:ext uri="{FF2B5EF4-FFF2-40B4-BE49-F238E27FC236}">
                <a16:creationId xmlns:a16="http://schemas.microsoft.com/office/drawing/2014/main" id="{BAFC3B6D-0085-42F9-85EF-C832577F5E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7AE68C6-693A-4175-8218-CA4C87B4E011}"/>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1794900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45760A-C28D-4BF2-83BF-37F1AD16C29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6BDAF07-CFB7-4562-B90C-9E55C44ED8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1D680B8-9D35-4F3A-A09B-FF66CA8D0DA8}"/>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5" name="页脚占位符 4">
            <a:extLst>
              <a:ext uri="{FF2B5EF4-FFF2-40B4-BE49-F238E27FC236}">
                <a16:creationId xmlns:a16="http://schemas.microsoft.com/office/drawing/2014/main" id="{9BCD5AB4-72B9-4D3F-ABBB-03E08FA3C1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9874FD-98DC-4C4B-A212-255CF5EF72E8}"/>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3623615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A9D412-0C67-4F89-8C20-491435018CA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2C99E74-ADC0-4515-9336-AB5DE9AFC5A5}"/>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E29774FC-772B-419B-889C-9E26F50B3AD1}"/>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A4EDFED-F8BF-425D-ADFF-967D7D880F7C}"/>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6" name="页脚占位符 5">
            <a:extLst>
              <a:ext uri="{FF2B5EF4-FFF2-40B4-BE49-F238E27FC236}">
                <a16:creationId xmlns:a16="http://schemas.microsoft.com/office/drawing/2014/main" id="{42AFAABA-6BEE-4430-97D3-F7ED9755AD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8B8F46-72B6-45D0-9486-0AA5B479D74C}"/>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3403275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5E8AB-F0E7-481C-967B-BBC72E00D10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A819F14-75AD-480D-9094-DD7F9A2C7E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A7C15B2-BCB2-481B-BBB5-FA47E6C75B2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54F588C-2C0D-4FF3-84B6-9108A47DE8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15FB495-070F-45D1-958F-3DDDBB3930C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9D62A65F-25AB-42F4-8BE3-FBBA0B688300}"/>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8" name="页脚占位符 7">
            <a:extLst>
              <a:ext uri="{FF2B5EF4-FFF2-40B4-BE49-F238E27FC236}">
                <a16:creationId xmlns:a16="http://schemas.microsoft.com/office/drawing/2014/main" id="{3FA16E4F-2AD5-4E8D-B950-5FB61A6995F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2AE9086-C40A-4A1D-83F5-C4C23B93D880}"/>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191885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66F5CD-1C52-499A-9627-40D71F35413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24961A1-7D5B-41EC-9B90-BB9CBD34E8A7}"/>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4" name="页脚占位符 3">
            <a:extLst>
              <a:ext uri="{FF2B5EF4-FFF2-40B4-BE49-F238E27FC236}">
                <a16:creationId xmlns:a16="http://schemas.microsoft.com/office/drawing/2014/main" id="{5030C919-658C-4EFC-AF7F-716C14E09BF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75A0D80-A57D-43C2-8802-DE0688D0C53C}"/>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2006244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4E6809-9AB6-4711-8730-06DE71C03640}"/>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3" name="页脚占位符 2">
            <a:extLst>
              <a:ext uri="{FF2B5EF4-FFF2-40B4-BE49-F238E27FC236}">
                <a16:creationId xmlns:a16="http://schemas.microsoft.com/office/drawing/2014/main" id="{B4962D08-AA05-4B61-9064-AAE2658AE76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A897D1B-8847-4E7D-ADFF-733D4C4B22AF}"/>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134103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436CF-F041-4D12-BA39-B3A1D56A637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D036CD0-FB65-48D7-8430-C5E196448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1853E80-2807-4AC3-9E62-A30487ECB7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1C15B95-0F38-41E1-89A0-6245CD589B80}"/>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6" name="页脚占位符 5">
            <a:extLst>
              <a:ext uri="{FF2B5EF4-FFF2-40B4-BE49-F238E27FC236}">
                <a16:creationId xmlns:a16="http://schemas.microsoft.com/office/drawing/2014/main" id="{65BE9ACF-B2CA-4C36-ADC8-0DBB1793D63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09358B1-5BCC-4B7E-86D5-F8881D6C2CAA}"/>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3089419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311AC-6263-4593-AD26-7CF15381A46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1815F7-614C-4F45-A232-EFB00DC6FB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723447-7A5A-46A0-BA78-556EC82B02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FBF784B-8808-46E8-91A3-E2A5E722B0F4}"/>
              </a:ext>
            </a:extLst>
          </p:cNvPr>
          <p:cNvSpPr>
            <a:spLocks noGrp="1"/>
          </p:cNvSpPr>
          <p:nvPr>
            <p:ph type="dt" sz="half" idx="10"/>
          </p:nvPr>
        </p:nvSpPr>
        <p:spPr/>
        <p:txBody>
          <a:bodyPr/>
          <a:lstStyle/>
          <a:p>
            <a:fld id="{368E1A95-7E03-4BFF-A2E7-88C5B5889984}" type="datetimeFigureOut">
              <a:rPr lang="zh-CN" altLang="en-US" smtClean="0"/>
              <a:t>2020/12/24</a:t>
            </a:fld>
            <a:endParaRPr lang="zh-CN" altLang="en-US"/>
          </a:p>
        </p:txBody>
      </p:sp>
      <p:sp>
        <p:nvSpPr>
          <p:cNvPr id="6" name="页脚占位符 5">
            <a:extLst>
              <a:ext uri="{FF2B5EF4-FFF2-40B4-BE49-F238E27FC236}">
                <a16:creationId xmlns:a16="http://schemas.microsoft.com/office/drawing/2014/main" id="{7C301603-00EE-484E-A341-1CDD874786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B5FB37-E456-4F62-95F0-BDD4AE499AEC}"/>
              </a:ext>
            </a:extLst>
          </p:cNvPr>
          <p:cNvSpPr>
            <a:spLocks noGrp="1"/>
          </p:cNvSpPr>
          <p:nvPr>
            <p:ph type="sldNum" sz="quarter" idx="12"/>
          </p:nvPr>
        </p:nvSpPr>
        <p:spPr/>
        <p:txBody>
          <a:body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754784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F115DA4-928A-4D3D-B13F-D02CB4E3FA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068778A-14EE-44CB-8224-4F9CBC24AD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2B9753-EF73-4549-BD29-40DEFF7BFD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E1A95-7E03-4BFF-A2E7-88C5B5889984}" type="datetimeFigureOut">
              <a:rPr lang="zh-CN" altLang="en-US" smtClean="0"/>
              <a:t>2020/12/24</a:t>
            </a:fld>
            <a:endParaRPr lang="zh-CN" altLang="en-US"/>
          </a:p>
        </p:txBody>
      </p:sp>
      <p:sp>
        <p:nvSpPr>
          <p:cNvPr id="5" name="页脚占位符 4">
            <a:extLst>
              <a:ext uri="{FF2B5EF4-FFF2-40B4-BE49-F238E27FC236}">
                <a16:creationId xmlns:a16="http://schemas.microsoft.com/office/drawing/2014/main" id="{DE8774EB-2431-4BC8-B429-964638387F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3E7D1FF-CB3A-4EFE-ADB1-8215373B6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282346-5419-45A0-AAB0-531944AA8A78}" type="slidenum">
              <a:rPr lang="zh-CN" altLang="en-US" smtClean="0"/>
              <a:t>‹#›</a:t>
            </a:fld>
            <a:endParaRPr lang="zh-CN" altLang="en-US"/>
          </a:p>
        </p:txBody>
      </p:sp>
    </p:spTree>
    <p:extLst>
      <p:ext uri="{BB962C8B-B14F-4D97-AF65-F5344CB8AC3E}">
        <p14:creationId xmlns:p14="http://schemas.microsoft.com/office/powerpoint/2010/main" val="33502387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926649E1-1F37-43AF-9E28-91E308098090}"/>
              </a:ext>
            </a:extLst>
          </p:cNvPr>
          <p:cNvSpPr/>
          <p:nvPr/>
        </p:nvSpPr>
        <p:spPr>
          <a:xfrm rot="-120000">
            <a:off x="-267886" y="-228995"/>
            <a:ext cx="7385853" cy="732857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62D2B32-DACF-4263-B5F7-56404D75F339}"/>
              </a:ext>
            </a:extLst>
          </p:cNvPr>
          <p:cNvSpPr txBox="1"/>
          <p:nvPr/>
        </p:nvSpPr>
        <p:spPr>
          <a:xfrm>
            <a:off x="-532326" y="-573934"/>
            <a:ext cx="6955750" cy="4154984"/>
          </a:xfrm>
          <a:prstGeom prst="rect">
            <a:avLst/>
          </a:prstGeom>
          <a:noFill/>
        </p:spPr>
        <p:txBody>
          <a:bodyPr wrap="none" rtlCol="0">
            <a:spAutoFit/>
          </a:bodyPr>
          <a:lstStyle/>
          <a:p>
            <a:r>
              <a:rPr lang="zh-CN" altLang="en-US" sz="26400" b="1" dirty="0">
                <a:solidFill>
                  <a:schemeClr val="bg1"/>
                </a:solidFill>
              </a:rPr>
              <a:t>伏羲</a:t>
            </a:r>
            <a:endParaRPr lang="en-US" altLang="zh-CN" sz="26400" b="1" dirty="0">
              <a:solidFill>
                <a:schemeClr val="bg1"/>
              </a:solidFill>
            </a:endParaRPr>
          </a:p>
        </p:txBody>
      </p:sp>
      <p:sp>
        <p:nvSpPr>
          <p:cNvPr id="5" name="文本框 4">
            <a:extLst>
              <a:ext uri="{FF2B5EF4-FFF2-40B4-BE49-F238E27FC236}">
                <a16:creationId xmlns:a16="http://schemas.microsoft.com/office/drawing/2014/main" id="{1CC321CB-4493-4AC2-A03B-B63C5D2DA1BA}"/>
              </a:ext>
            </a:extLst>
          </p:cNvPr>
          <p:cNvSpPr txBox="1"/>
          <p:nvPr/>
        </p:nvSpPr>
        <p:spPr>
          <a:xfrm>
            <a:off x="-390935" y="3533755"/>
            <a:ext cx="7895110" cy="2970044"/>
          </a:xfrm>
          <a:prstGeom prst="rect">
            <a:avLst/>
          </a:prstGeom>
          <a:noFill/>
        </p:spPr>
        <p:txBody>
          <a:bodyPr wrap="none" rtlCol="0">
            <a:spAutoFit/>
          </a:bodyPr>
          <a:lstStyle/>
          <a:p>
            <a:r>
              <a:rPr lang="zh-CN" altLang="en-US" sz="7200" dirty="0">
                <a:solidFill>
                  <a:schemeClr val="bg1"/>
                </a:solidFill>
              </a:rPr>
              <a:t>一个基于</a:t>
            </a:r>
            <a:r>
              <a:rPr lang="en-US" altLang="zh-CN" sz="7200" b="1" dirty="0">
                <a:solidFill>
                  <a:schemeClr val="bg1"/>
                </a:solidFill>
              </a:rPr>
              <a:t>RISC-V</a:t>
            </a:r>
            <a:r>
              <a:rPr lang="zh-CN" altLang="en-US" sz="7200" dirty="0">
                <a:solidFill>
                  <a:schemeClr val="bg1"/>
                </a:solidFill>
              </a:rPr>
              <a:t>的</a:t>
            </a:r>
            <a:endParaRPr lang="en-US" altLang="zh-CN" sz="7200" dirty="0">
              <a:solidFill>
                <a:schemeClr val="bg1"/>
              </a:solidFill>
            </a:endParaRPr>
          </a:p>
          <a:p>
            <a:r>
              <a:rPr lang="zh-CN" altLang="en-US" sz="11500" b="1" dirty="0">
                <a:solidFill>
                  <a:schemeClr val="bg1"/>
                </a:solidFill>
              </a:rPr>
              <a:t>全系统</a:t>
            </a:r>
            <a:r>
              <a:rPr lang="zh-CN" altLang="en-US" sz="11500" dirty="0">
                <a:solidFill>
                  <a:schemeClr val="bg1"/>
                </a:solidFill>
              </a:rPr>
              <a:t>实现</a:t>
            </a:r>
          </a:p>
        </p:txBody>
      </p:sp>
      <p:sp>
        <p:nvSpPr>
          <p:cNvPr id="7" name="文本框 6">
            <a:extLst>
              <a:ext uri="{FF2B5EF4-FFF2-40B4-BE49-F238E27FC236}">
                <a16:creationId xmlns:a16="http://schemas.microsoft.com/office/drawing/2014/main" id="{86B3EE68-4B6A-43B1-BC7B-F2FBBD812D48}"/>
              </a:ext>
            </a:extLst>
          </p:cNvPr>
          <p:cNvSpPr txBox="1"/>
          <p:nvPr/>
        </p:nvSpPr>
        <p:spPr>
          <a:xfrm>
            <a:off x="9943563" y="5795665"/>
            <a:ext cx="1877437" cy="769441"/>
          </a:xfrm>
          <a:prstGeom prst="rect">
            <a:avLst/>
          </a:prstGeom>
          <a:noFill/>
        </p:spPr>
        <p:txBody>
          <a:bodyPr wrap="none" rtlCol="0">
            <a:spAutoFit/>
          </a:bodyPr>
          <a:lstStyle/>
          <a:p>
            <a:r>
              <a:rPr lang="zh-CN" altLang="en-US" sz="4400" b="1" dirty="0">
                <a:solidFill>
                  <a:schemeClr val="accent5">
                    <a:lumMod val="75000"/>
                  </a:schemeClr>
                </a:solidFill>
              </a:rPr>
              <a:t>邢其正</a:t>
            </a:r>
          </a:p>
        </p:txBody>
      </p:sp>
      <p:sp>
        <p:nvSpPr>
          <p:cNvPr id="8" name="文本框 7">
            <a:extLst>
              <a:ext uri="{FF2B5EF4-FFF2-40B4-BE49-F238E27FC236}">
                <a16:creationId xmlns:a16="http://schemas.microsoft.com/office/drawing/2014/main" id="{5A54D4E3-D60B-4C45-AE02-BE55F5A04947}"/>
              </a:ext>
            </a:extLst>
          </p:cNvPr>
          <p:cNvSpPr txBox="1"/>
          <p:nvPr/>
        </p:nvSpPr>
        <p:spPr>
          <a:xfrm>
            <a:off x="9174122" y="4964668"/>
            <a:ext cx="2646878" cy="830997"/>
          </a:xfrm>
          <a:prstGeom prst="rect">
            <a:avLst/>
          </a:prstGeom>
          <a:noFill/>
        </p:spPr>
        <p:txBody>
          <a:bodyPr wrap="none" rtlCol="0">
            <a:spAutoFit/>
          </a:bodyPr>
          <a:lstStyle/>
          <a:p>
            <a:pPr algn="r"/>
            <a:r>
              <a:rPr lang="zh-CN" altLang="en-US" sz="2400" dirty="0">
                <a:solidFill>
                  <a:schemeClr val="accent5">
                    <a:lumMod val="75000"/>
                  </a:schemeClr>
                </a:solidFill>
              </a:rPr>
              <a:t>北京大学</a:t>
            </a:r>
            <a:endParaRPr lang="en-US" altLang="zh-CN" sz="2400" dirty="0">
              <a:solidFill>
                <a:schemeClr val="accent5">
                  <a:lumMod val="75000"/>
                </a:schemeClr>
              </a:solidFill>
            </a:endParaRPr>
          </a:p>
          <a:p>
            <a:pPr algn="r"/>
            <a:r>
              <a:rPr lang="zh-CN" altLang="en-US" sz="2400" dirty="0">
                <a:solidFill>
                  <a:schemeClr val="accent5">
                    <a:lumMod val="75000"/>
                  </a:schemeClr>
                </a:solidFill>
              </a:rPr>
              <a:t>信息科学技术学院</a:t>
            </a:r>
          </a:p>
        </p:txBody>
      </p:sp>
      <p:sp>
        <p:nvSpPr>
          <p:cNvPr id="11" name="文本框 10">
            <a:extLst>
              <a:ext uri="{FF2B5EF4-FFF2-40B4-BE49-F238E27FC236}">
                <a16:creationId xmlns:a16="http://schemas.microsoft.com/office/drawing/2014/main" id="{BF8C4230-5A8B-4FC9-8839-1FA386B0FDAD}"/>
              </a:ext>
            </a:extLst>
          </p:cNvPr>
          <p:cNvSpPr txBox="1"/>
          <p:nvPr/>
        </p:nvSpPr>
        <p:spPr>
          <a:xfrm>
            <a:off x="7467785" y="292894"/>
            <a:ext cx="2749471" cy="707886"/>
          </a:xfrm>
          <a:prstGeom prst="rect">
            <a:avLst/>
          </a:prstGeom>
          <a:noFill/>
        </p:spPr>
        <p:txBody>
          <a:bodyPr wrap="none" rtlCol="0">
            <a:spAutoFit/>
          </a:bodyPr>
          <a:lstStyle/>
          <a:p>
            <a:r>
              <a:rPr lang="zh-CN" altLang="en-US" sz="2000" dirty="0">
                <a:solidFill>
                  <a:schemeClr val="accent5">
                    <a:lumMod val="75000"/>
                  </a:schemeClr>
                </a:solidFill>
              </a:rPr>
              <a:t>关于</a:t>
            </a:r>
            <a:r>
              <a:rPr lang="en-US" altLang="zh-CN" sz="2000" dirty="0">
                <a:solidFill>
                  <a:schemeClr val="accent5">
                    <a:lumMod val="75000"/>
                  </a:schemeClr>
                </a:solidFill>
              </a:rPr>
              <a:t>2021</a:t>
            </a:r>
            <a:r>
              <a:rPr lang="zh-CN" altLang="en-US" sz="2000" dirty="0">
                <a:solidFill>
                  <a:schemeClr val="accent5">
                    <a:lumMod val="75000"/>
                  </a:schemeClr>
                </a:solidFill>
              </a:rPr>
              <a:t>全国大学生</a:t>
            </a:r>
            <a:endParaRPr lang="en-US" altLang="zh-CN" sz="2000" dirty="0">
              <a:solidFill>
                <a:schemeClr val="accent5">
                  <a:lumMod val="75000"/>
                </a:schemeClr>
              </a:solidFill>
            </a:endParaRPr>
          </a:p>
          <a:p>
            <a:r>
              <a:rPr lang="zh-CN" altLang="en-US" sz="2000" dirty="0">
                <a:solidFill>
                  <a:schemeClr val="accent5">
                    <a:lumMod val="75000"/>
                  </a:schemeClr>
                </a:solidFill>
              </a:rPr>
              <a:t>操作系统比赛的研讨会</a:t>
            </a:r>
          </a:p>
        </p:txBody>
      </p:sp>
      <p:sp>
        <p:nvSpPr>
          <p:cNvPr id="12" name="文本框 11">
            <a:extLst>
              <a:ext uri="{FF2B5EF4-FFF2-40B4-BE49-F238E27FC236}">
                <a16:creationId xmlns:a16="http://schemas.microsoft.com/office/drawing/2014/main" id="{905A9492-960C-472D-B00C-5E5E95556ED4}"/>
              </a:ext>
            </a:extLst>
          </p:cNvPr>
          <p:cNvSpPr txBox="1"/>
          <p:nvPr/>
        </p:nvSpPr>
        <p:spPr>
          <a:xfrm>
            <a:off x="7467785" y="1000780"/>
            <a:ext cx="2031325" cy="646331"/>
          </a:xfrm>
          <a:prstGeom prst="rect">
            <a:avLst/>
          </a:prstGeom>
          <a:noFill/>
        </p:spPr>
        <p:txBody>
          <a:bodyPr wrap="none" rtlCol="0">
            <a:spAutoFit/>
          </a:bodyPr>
          <a:lstStyle/>
          <a:p>
            <a:r>
              <a:rPr lang="zh-CN" altLang="en-US" sz="3600" dirty="0">
                <a:solidFill>
                  <a:schemeClr val="accent5">
                    <a:lumMod val="75000"/>
                  </a:schemeClr>
                </a:solidFill>
              </a:rPr>
              <a:t>技术报告</a:t>
            </a:r>
          </a:p>
        </p:txBody>
      </p:sp>
    </p:spTree>
    <p:extLst>
      <p:ext uri="{BB962C8B-B14F-4D97-AF65-F5344CB8AC3E}">
        <p14:creationId xmlns:p14="http://schemas.microsoft.com/office/powerpoint/2010/main" val="264223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1" accel="50000" decel="5000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ppt_x"/>
                                          </p:val>
                                        </p:tav>
                                        <p:tav tm="100000">
                                          <p:val>
                                            <p:strVal val="#ppt_x"/>
                                          </p:val>
                                        </p:tav>
                                      </p:tavLst>
                                    </p:anim>
                                    <p:anim calcmode="lin" valueType="num">
                                      <p:cBhvr additive="base">
                                        <p:cTn id="13" dur="1000" fill="hold"/>
                                        <p:tgtEl>
                                          <p:spTgt spid="11"/>
                                        </p:tgtEl>
                                        <p:attrNameLst>
                                          <p:attrName>ppt_y</p:attrName>
                                        </p:attrNameLst>
                                      </p:cBhvr>
                                      <p:tavLst>
                                        <p:tav tm="0">
                                          <p:val>
                                            <p:strVal val="0-#ppt_h/2"/>
                                          </p:val>
                                        </p:tav>
                                        <p:tav tm="100000">
                                          <p:val>
                                            <p:strVal val="#ppt_y"/>
                                          </p:val>
                                        </p:tav>
                                      </p:tavLst>
                                    </p:anim>
                                  </p:childTnLst>
                                </p:cTn>
                              </p:par>
                              <p:par>
                                <p:cTn id="14" presetID="2" presetClass="entr" presetSubtype="1" accel="50000" decel="5000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1000" fill="hold"/>
                                        <p:tgtEl>
                                          <p:spTgt spid="12"/>
                                        </p:tgtEl>
                                        <p:attrNameLst>
                                          <p:attrName>ppt_x</p:attrName>
                                        </p:attrNameLst>
                                      </p:cBhvr>
                                      <p:tavLst>
                                        <p:tav tm="0">
                                          <p:val>
                                            <p:strVal val="#ppt_x"/>
                                          </p:val>
                                        </p:tav>
                                        <p:tav tm="100000">
                                          <p:val>
                                            <p:strVal val="#ppt_x"/>
                                          </p:val>
                                        </p:tav>
                                      </p:tavLst>
                                    </p:anim>
                                    <p:anim calcmode="lin" valueType="num">
                                      <p:cBhvr additive="base">
                                        <p:cTn id="17" dur="10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2" accel="50000" decel="5000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1000" fill="hold"/>
                                        <p:tgtEl>
                                          <p:spTgt spid="7"/>
                                        </p:tgtEl>
                                        <p:attrNameLst>
                                          <p:attrName>ppt_x</p:attrName>
                                        </p:attrNameLst>
                                      </p:cBhvr>
                                      <p:tavLst>
                                        <p:tav tm="0">
                                          <p:val>
                                            <p:strVal val="1+#ppt_w/2"/>
                                          </p:val>
                                        </p:tav>
                                        <p:tav tm="100000">
                                          <p:val>
                                            <p:strVal val="#ppt_x"/>
                                          </p:val>
                                        </p:tav>
                                      </p:tavLst>
                                    </p:anim>
                                    <p:anim calcmode="lin" valueType="num">
                                      <p:cBhvr additive="base">
                                        <p:cTn id="21" dur="10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2" accel="50000" decel="5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000" fill="hold"/>
                                        <p:tgtEl>
                                          <p:spTgt spid="8"/>
                                        </p:tgtEl>
                                        <p:attrNameLst>
                                          <p:attrName>ppt_x</p:attrName>
                                        </p:attrNameLst>
                                      </p:cBhvr>
                                      <p:tavLst>
                                        <p:tav tm="0">
                                          <p:val>
                                            <p:strVal val="1+#ppt_w/2"/>
                                          </p:val>
                                        </p:tav>
                                        <p:tav tm="100000">
                                          <p:val>
                                            <p:strVal val="#ppt_x"/>
                                          </p:val>
                                        </p:tav>
                                      </p:tavLst>
                                    </p:anim>
                                    <p:anim calcmode="lin" valueType="num">
                                      <p:cBhvr additive="base">
                                        <p:cTn id="25"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B37A41B9-494E-4AE0-8005-CF12CFF666FD}"/>
              </a:ext>
            </a:extLst>
          </p:cNvPr>
          <p:cNvSpPr txBox="1"/>
          <p:nvPr/>
        </p:nvSpPr>
        <p:spPr>
          <a:xfrm>
            <a:off x="6096000" y="960507"/>
            <a:ext cx="3818674" cy="769441"/>
          </a:xfrm>
          <a:prstGeom prst="rect">
            <a:avLst/>
          </a:prstGeom>
          <a:noFill/>
        </p:spPr>
        <p:txBody>
          <a:bodyPr wrap="none" rtlCol="0">
            <a:spAutoFit/>
          </a:bodyPr>
          <a:lstStyle/>
          <a:p>
            <a:r>
              <a:rPr lang="zh-CN" altLang="en-US" sz="4400" b="1" dirty="0">
                <a:solidFill>
                  <a:schemeClr val="accent5">
                    <a:lumMod val="75000"/>
                  </a:schemeClr>
                </a:solidFill>
              </a:rPr>
              <a:t>指令</a:t>
            </a:r>
            <a:r>
              <a:rPr lang="en-US" altLang="zh-CN" sz="4400" b="1" dirty="0">
                <a:solidFill>
                  <a:schemeClr val="accent5">
                    <a:lumMod val="75000"/>
                  </a:schemeClr>
                </a:solidFill>
              </a:rPr>
              <a:t>/</a:t>
            </a:r>
            <a:r>
              <a:rPr lang="zh-CN" altLang="en-US" sz="4400" b="1" dirty="0">
                <a:solidFill>
                  <a:schemeClr val="accent5">
                    <a:lumMod val="75000"/>
                  </a:schemeClr>
                </a:solidFill>
              </a:rPr>
              <a:t>数据缓存</a:t>
            </a:r>
          </a:p>
        </p:txBody>
      </p:sp>
      <p:sp>
        <p:nvSpPr>
          <p:cNvPr id="17" name="文本框 16">
            <a:extLst>
              <a:ext uri="{FF2B5EF4-FFF2-40B4-BE49-F238E27FC236}">
                <a16:creationId xmlns:a16="http://schemas.microsoft.com/office/drawing/2014/main" id="{074AFA71-43E4-4F61-994E-0662652F8B04}"/>
              </a:ext>
            </a:extLst>
          </p:cNvPr>
          <p:cNvSpPr txBox="1"/>
          <p:nvPr/>
        </p:nvSpPr>
        <p:spPr>
          <a:xfrm>
            <a:off x="6096000" y="2023993"/>
            <a:ext cx="5500224" cy="389119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800" b="1" dirty="0">
                <a:solidFill>
                  <a:schemeClr val="accent5">
                    <a:lumMod val="75000"/>
                  </a:schemeClr>
                </a:solidFill>
              </a:rPr>
              <a:t>分离</a:t>
            </a:r>
            <a:r>
              <a:rPr lang="zh-CN" altLang="en-US" sz="2800" dirty="0"/>
              <a:t>的指令和数据缓存</a:t>
            </a:r>
            <a:endParaRPr lang="en-US" altLang="zh-CN" sz="2800" dirty="0"/>
          </a:p>
          <a:p>
            <a:pPr marL="285750" indent="-285750">
              <a:lnSpc>
                <a:spcPct val="150000"/>
              </a:lnSpc>
              <a:buFont typeface="Arial" panose="020B0604020202020204" pitchFamily="34" charset="0"/>
              <a:buChar char="•"/>
            </a:pPr>
            <a:r>
              <a:rPr lang="zh-CN" altLang="en-US" sz="2800" dirty="0"/>
              <a:t>采用</a:t>
            </a:r>
            <a:r>
              <a:rPr lang="zh-CN" altLang="en-US" sz="2800" b="1" dirty="0">
                <a:solidFill>
                  <a:schemeClr val="accent5">
                    <a:lumMod val="75000"/>
                  </a:schemeClr>
                </a:solidFill>
              </a:rPr>
              <a:t>直接映射策略</a:t>
            </a:r>
            <a:r>
              <a:rPr lang="zh-CN" altLang="en-US" sz="2800" dirty="0"/>
              <a:t>组织数据</a:t>
            </a:r>
            <a:endParaRPr lang="en-US" altLang="zh-CN" sz="2800" dirty="0"/>
          </a:p>
          <a:p>
            <a:pPr marL="285750" indent="-285750">
              <a:lnSpc>
                <a:spcPct val="150000"/>
              </a:lnSpc>
              <a:buFont typeface="Arial" panose="020B0604020202020204" pitchFamily="34" charset="0"/>
              <a:buChar char="•"/>
            </a:pPr>
            <a:r>
              <a:rPr lang="zh-CN" altLang="en-US" sz="2800" b="1" dirty="0">
                <a:solidFill>
                  <a:schemeClr val="accent5">
                    <a:lumMod val="75000"/>
                  </a:schemeClr>
                </a:solidFill>
              </a:rPr>
              <a:t>写回策略</a:t>
            </a:r>
            <a:r>
              <a:rPr lang="zh-CN" altLang="en-US" sz="2800" dirty="0"/>
              <a:t>的数据缓存，按写分配</a:t>
            </a:r>
            <a:endParaRPr lang="en-US" altLang="zh-CN" sz="2800" dirty="0"/>
          </a:p>
          <a:p>
            <a:pPr marL="285750" indent="-285750">
              <a:lnSpc>
                <a:spcPct val="150000"/>
              </a:lnSpc>
              <a:buFont typeface="Arial" panose="020B0604020202020204" pitchFamily="34" charset="0"/>
              <a:buChar char="•"/>
            </a:pPr>
            <a:r>
              <a:rPr lang="zh-CN" altLang="en-US" sz="2800" b="1" dirty="0">
                <a:solidFill>
                  <a:schemeClr val="accent5">
                    <a:lumMod val="75000"/>
                  </a:schemeClr>
                </a:solidFill>
              </a:rPr>
              <a:t>物理地址索引</a:t>
            </a:r>
            <a:r>
              <a:rPr lang="zh-CN" altLang="en-US" sz="2800" dirty="0"/>
              <a:t>，</a:t>
            </a:r>
            <a:r>
              <a:rPr lang="en-US" altLang="zh-CN" sz="2800" dirty="0"/>
              <a:t>MMU</a:t>
            </a:r>
            <a:r>
              <a:rPr lang="zh-CN" altLang="en-US" sz="2800" dirty="0"/>
              <a:t>经过缓存</a:t>
            </a:r>
            <a:endParaRPr lang="en-US" altLang="zh-CN" sz="2800" dirty="0"/>
          </a:p>
          <a:p>
            <a:pPr marL="285750" indent="-285750">
              <a:lnSpc>
                <a:spcPct val="150000"/>
              </a:lnSpc>
              <a:buFont typeface="Arial" panose="020B0604020202020204" pitchFamily="34" charset="0"/>
              <a:buChar char="•"/>
            </a:pPr>
            <a:r>
              <a:rPr lang="en-US" altLang="zh-CN" sz="2800" dirty="0"/>
              <a:t>AXI</a:t>
            </a:r>
            <a:r>
              <a:rPr lang="zh-CN" altLang="en-US" sz="2800" dirty="0"/>
              <a:t>总线接口，支持</a:t>
            </a:r>
            <a:r>
              <a:rPr lang="zh-CN" altLang="en-US" sz="2800" b="1" dirty="0">
                <a:solidFill>
                  <a:schemeClr val="accent5">
                    <a:lumMod val="75000"/>
                  </a:schemeClr>
                </a:solidFill>
              </a:rPr>
              <a:t>突发传输</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dirty="0"/>
              <a:t>缓存大小</a:t>
            </a:r>
            <a:r>
              <a:rPr lang="en-US" altLang="zh-CN" sz="2800" b="1" dirty="0">
                <a:solidFill>
                  <a:schemeClr val="accent5">
                    <a:lumMod val="75000"/>
                  </a:schemeClr>
                </a:solidFill>
              </a:rPr>
              <a:t>4KB/8KB</a:t>
            </a:r>
            <a:r>
              <a:rPr lang="zh-CN" altLang="en-US" sz="2800" b="1" dirty="0">
                <a:solidFill>
                  <a:schemeClr val="accent5">
                    <a:lumMod val="75000"/>
                  </a:schemeClr>
                </a:solidFill>
              </a:rPr>
              <a:t>，可配置</a:t>
            </a:r>
          </a:p>
        </p:txBody>
      </p:sp>
      <p:pic>
        <p:nvPicPr>
          <p:cNvPr id="3" name="图片 2">
            <a:extLst>
              <a:ext uri="{FF2B5EF4-FFF2-40B4-BE49-F238E27FC236}">
                <a16:creationId xmlns:a16="http://schemas.microsoft.com/office/drawing/2014/main" id="{BBF088B5-BEED-4216-9FF8-F74609621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943" y="857250"/>
            <a:ext cx="4494770" cy="5143500"/>
          </a:xfrm>
          <a:prstGeom prst="rect">
            <a:avLst/>
          </a:prstGeom>
        </p:spPr>
      </p:pic>
    </p:spTree>
    <p:extLst>
      <p:ext uri="{BB962C8B-B14F-4D97-AF65-F5344CB8AC3E}">
        <p14:creationId xmlns:p14="http://schemas.microsoft.com/office/powerpoint/2010/main" val="205399311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B37A41B9-494E-4AE0-8005-CF12CFF666FD}"/>
              </a:ext>
            </a:extLst>
          </p:cNvPr>
          <p:cNvSpPr txBox="1"/>
          <p:nvPr/>
        </p:nvSpPr>
        <p:spPr>
          <a:xfrm>
            <a:off x="6096000" y="1198367"/>
            <a:ext cx="2441694" cy="769441"/>
          </a:xfrm>
          <a:prstGeom prst="rect">
            <a:avLst/>
          </a:prstGeom>
          <a:noFill/>
        </p:spPr>
        <p:txBody>
          <a:bodyPr wrap="none" rtlCol="0">
            <a:spAutoFit/>
          </a:bodyPr>
          <a:lstStyle/>
          <a:p>
            <a:r>
              <a:rPr lang="zh-CN" altLang="en-US" sz="4400" b="1" dirty="0">
                <a:solidFill>
                  <a:schemeClr val="accent5">
                    <a:lumMod val="75000"/>
                  </a:schemeClr>
                </a:solidFill>
              </a:rPr>
              <a:t>片上系统</a:t>
            </a:r>
          </a:p>
        </p:txBody>
      </p:sp>
      <p:sp>
        <p:nvSpPr>
          <p:cNvPr id="17" name="文本框 16">
            <a:extLst>
              <a:ext uri="{FF2B5EF4-FFF2-40B4-BE49-F238E27FC236}">
                <a16:creationId xmlns:a16="http://schemas.microsoft.com/office/drawing/2014/main" id="{074AFA71-43E4-4F61-994E-0662652F8B04}"/>
              </a:ext>
            </a:extLst>
          </p:cNvPr>
          <p:cNvSpPr txBox="1"/>
          <p:nvPr/>
        </p:nvSpPr>
        <p:spPr>
          <a:xfrm>
            <a:off x="6096000" y="2414770"/>
            <a:ext cx="5312288" cy="324486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800" dirty="0"/>
              <a:t>提供多种</a:t>
            </a:r>
            <a:r>
              <a:rPr lang="zh-CN" altLang="en-US" sz="2800" b="1" dirty="0">
                <a:solidFill>
                  <a:schemeClr val="accent5">
                    <a:lumMod val="75000"/>
                  </a:schemeClr>
                </a:solidFill>
              </a:rPr>
              <a:t>外设控制器</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dirty="0"/>
              <a:t>支持</a:t>
            </a:r>
            <a:r>
              <a:rPr lang="en-US" altLang="zh-CN" sz="2800" b="1" dirty="0">
                <a:solidFill>
                  <a:schemeClr val="accent5">
                    <a:lumMod val="75000"/>
                  </a:schemeClr>
                </a:solidFill>
              </a:rPr>
              <a:t>CLINT</a:t>
            </a:r>
            <a:r>
              <a:rPr lang="zh-CN" altLang="en-US" sz="2800" b="1" dirty="0">
                <a:solidFill>
                  <a:schemeClr val="accent5">
                    <a:lumMod val="75000"/>
                  </a:schemeClr>
                </a:solidFill>
              </a:rPr>
              <a:t>和</a:t>
            </a:r>
            <a:r>
              <a:rPr lang="en-US" altLang="zh-CN" sz="2800" b="1" dirty="0">
                <a:solidFill>
                  <a:schemeClr val="accent5">
                    <a:lumMod val="75000"/>
                  </a:schemeClr>
                </a:solidFill>
              </a:rPr>
              <a:t>PLIC</a:t>
            </a:r>
            <a:r>
              <a:rPr lang="zh-CN" altLang="en-US" sz="2800" dirty="0"/>
              <a:t>中断控制器</a:t>
            </a:r>
            <a:endParaRPr lang="en-US" altLang="zh-CN" sz="2800" dirty="0"/>
          </a:p>
          <a:p>
            <a:pPr marL="285750" indent="-285750">
              <a:lnSpc>
                <a:spcPct val="150000"/>
              </a:lnSpc>
              <a:buFont typeface="Arial" panose="020B0604020202020204" pitchFamily="34" charset="0"/>
              <a:buChar char="•"/>
            </a:pPr>
            <a:r>
              <a:rPr lang="zh-CN" altLang="en-US" sz="2800" dirty="0"/>
              <a:t>具备</a:t>
            </a:r>
            <a:r>
              <a:rPr lang="en-US" altLang="zh-CN" sz="2800" b="1" dirty="0">
                <a:solidFill>
                  <a:schemeClr val="accent5">
                    <a:lumMod val="75000"/>
                  </a:schemeClr>
                </a:solidFill>
              </a:rPr>
              <a:t>OCM</a:t>
            </a:r>
            <a:r>
              <a:rPr lang="zh-CN" altLang="en-US" sz="2800" dirty="0"/>
              <a:t>，可存放引导程序</a:t>
            </a:r>
            <a:endParaRPr lang="en-US" altLang="zh-CN" sz="2800" dirty="0"/>
          </a:p>
          <a:p>
            <a:pPr marL="285750" indent="-285750">
              <a:lnSpc>
                <a:spcPct val="150000"/>
              </a:lnSpc>
              <a:buFont typeface="Arial" panose="020B0604020202020204" pitchFamily="34" charset="0"/>
              <a:buChar char="•"/>
            </a:pPr>
            <a:r>
              <a:rPr lang="zh-CN" altLang="en-US" sz="2800" dirty="0"/>
              <a:t>各组件使用</a:t>
            </a:r>
            <a:r>
              <a:rPr lang="en-US" altLang="zh-CN" sz="2800" b="1" dirty="0">
                <a:solidFill>
                  <a:schemeClr val="accent5">
                    <a:lumMod val="75000"/>
                  </a:schemeClr>
                </a:solidFill>
              </a:rPr>
              <a:t>AXI</a:t>
            </a:r>
            <a:r>
              <a:rPr lang="zh-CN" altLang="en-US" sz="2800" b="1" dirty="0">
                <a:solidFill>
                  <a:schemeClr val="accent5">
                    <a:lumMod val="75000"/>
                  </a:schemeClr>
                </a:solidFill>
              </a:rPr>
              <a:t>协议</a:t>
            </a:r>
            <a:r>
              <a:rPr lang="zh-CN" altLang="en-US" sz="2800" dirty="0"/>
              <a:t>连接</a:t>
            </a:r>
            <a:endParaRPr lang="en-US" altLang="zh-CN" sz="2800" dirty="0"/>
          </a:p>
          <a:p>
            <a:pPr marL="285750" indent="-285750">
              <a:lnSpc>
                <a:spcPct val="150000"/>
              </a:lnSpc>
              <a:buFont typeface="Arial" panose="020B0604020202020204" pitchFamily="34" charset="0"/>
              <a:buChar char="•"/>
            </a:pPr>
            <a:r>
              <a:rPr lang="zh-CN" altLang="en-US" sz="2800" dirty="0"/>
              <a:t>参考了</a:t>
            </a:r>
            <a:r>
              <a:rPr lang="en-US" altLang="zh-CN" sz="2800" b="1" dirty="0" err="1">
                <a:solidFill>
                  <a:schemeClr val="accent5">
                    <a:lumMod val="75000"/>
                  </a:schemeClr>
                </a:solidFill>
              </a:rPr>
              <a:t>NonTrivialMIPS</a:t>
            </a:r>
            <a:r>
              <a:rPr lang="zh-CN" altLang="en-US" sz="2800" dirty="0"/>
              <a:t>的设计</a:t>
            </a:r>
          </a:p>
        </p:txBody>
      </p:sp>
      <p:pic>
        <p:nvPicPr>
          <p:cNvPr id="4" name="图片 3">
            <a:extLst>
              <a:ext uri="{FF2B5EF4-FFF2-40B4-BE49-F238E27FC236}">
                <a16:creationId xmlns:a16="http://schemas.microsoft.com/office/drawing/2014/main" id="{6C7CBC49-3439-479E-97BC-5CBE3108D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176" y="1198367"/>
            <a:ext cx="4783121" cy="4461266"/>
          </a:xfrm>
          <a:prstGeom prst="rect">
            <a:avLst/>
          </a:prstGeom>
        </p:spPr>
      </p:pic>
    </p:spTree>
    <p:extLst>
      <p:ext uri="{BB962C8B-B14F-4D97-AF65-F5344CB8AC3E}">
        <p14:creationId xmlns:p14="http://schemas.microsoft.com/office/powerpoint/2010/main" val="2762962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a:off x="0" y="0"/>
            <a:ext cx="12192000" cy="14859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ADAC0C0-2A05-4E79-93B0-0A53FFBCEB84}"/>
              </a:ext>
            </a:extLst>
          </p:cNvPr>
          <p:cNvSpPr txBox="1"/>
          <p:nvPr/>
        </p:nvSpPr>
        <p:spPr>
          <a:xfrm>
            <a:off x="400050" y="327451"/>
            <a:ext cx="2331087" cy="830997"/>
          </a:xfrm>
          <a:prstGeom prst="rect">
            <a:avLst/>
          </a:prstGeom>
          <a:noFill/>
        </p:spPr>
        <p:txBody>
          <a:bodyPr wrap="none" rtlCol="0">
            <a:spAutoFit/>
          </a:bodyPr>
          <a:lstStyle/>
          <a:p>
            <a:r>
              <a:rPr lang="en-US" altLang="zh-CN" sz="4800" b="1" dirty="0">
                <a:solidFill>
                  <a:schemeClr val="bg1"/>
                </a:solidFill>
              </a:rPr>
              <a:t>Chisel3</a:t>
            </a:r>
            <a:endParaRPr lang="zh-CN" altLang="en-US" sz="4800" b="1" dirty="0">
              <a:solidFill>
                <a:schemeClr val="bg1"/>
              </a:solidFill>
            </a:endParaRPr>
          </a:p>
        </p:txBody>
      </p:sp>
      <p:sp>
        <p:nvSpPr>
          <p:cNvPr id="7" name="文本框 6">
            <a:extLst>
              <a:ext uri="{FF2B5EF4-FFF2-40B4-BE49-F238E27FC236}">
                <a16:creationId xmlns:a16="http://schemas.microsoft.com/office/drawing/2014/main" id="{3DC25098-8491-444C-8DC8-476D7C5CF566}"/>
              </a:ext>
            </a:extLst>
          </p:cNvPr>
          <p:cNvSpPr txBox="1"/>
          <p:nvPr/>
        </p:nvSpPr>
        <p:spPr>
          <a:xfrm>
            <a:off x="6096000" y="2463628"/>
            <a:ext cx="5190460" cy="324486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800" dirty="0"/>
              <a:t>基于</a:t>
            </a:r>
            <a:r>
              <a:rPr lang="en-US" altLang="zh-CN" sz="2800" dirty="0"/>
              <a:t>Scala</a:t>
            </a:r>
            <a:r>
              <a:rPr lang="zh-CN" altLang="en-US" sz="2800" dirty="0"/>
              <a:t>实现，</a:t>
            </a:r>
            <a:r>
              <a:rPr lang="zh-CN" altLang="en-US" sz="2800" b="1" dirty="0">
                <a:solidFill>
                  <a:schemeClr val="accent5">
                    <a:lumMod val="75000"/>
                  </a:schemeClr>
                </a:solidFill>
              </a:rPr>
              <a:t>语法简洁</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dirty="0"/>
              <a:t>用</a:t>
            </a:r>
            <a:r>
              <a:rPr lang="zh-CN" altLang="en-US" sz="2800" b="1" dirty="0">
                <a:solidFill>
                  <a:schemeClr val="accent5">
                    <a:lumMod val="75000"/>
                  </a:schemeClr>
                </a:solidFill>
              </a:rPr>
              <a:t>面向对象</a:t>
            </a:r>
            <a:r>
              <a:rPr lang="zh-CN" altLang="en-US" sz="2800" dirty="0"/>
              <a:t>和</a:t>
            </a:r>
            <a:r>
              <a:rPr lang="zh-CN" altLang="en-US" sz="2800" b="1" dirty="0">
                <a:solidFill>
                  <a:schemeClr val="accent5">
                    <a:lumMod val="75000"/>
                  </a:schemeClr>
                </a:solidFill>
              </a:rPr>
              <a:t>函数式</a:t>
            </a:r>
            <a:r>
              <a:rPr lang="zh-CN" altLang="en-US" sz="2800" dirty="0"/>
              <a:t>构建硬件</a:t>
            </a:r>
            <a:endParaRPr lang="en-US" altLang="zh-CN" sz="2800" dirty="0"/>
          </a:p>
          <a:p>
            <a:pPr marL="285750" indent="-285750">
              <a:lnSpc>
                <a:spcPct val="150000"/>
              </a:lnSpc>
              <a:buFont typeface="Arial" panose="020B0604020202020204" pitchFamily="34" charset="0"/>
              <a:buChar char="•"/>
            </a:pPr>
            <a:r>
              <a:rPr lang="en-US" altLang="zh-CN" sz="2800" dirty="0"/>
              <a:t>FIRRTL</a:t>
            </a:r>
            <a:r>
              <a:rPr lang="zh-CN" altLang="en-US" sz="2800" dirty="0"/>
              <a:t>之上可进行</a:t>
            </a:r>
            <a:r>
              <a:rPr lang="zh-CN" altLang="en-US" sz="2800" b="1" dirty="0">
                <a:solidFill>
                  <a:schemeClr val="accent5">
                    <a:lumMod val="75000"/>
                  </a:schemeClr>
                </a:solidFill>
              </a:rPr>
              <a:t>丰富的优化</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b="1" dirty="0">
                <a:solidFill>
                  <a:schemeClr val="accent5">
                    <a:lumMod val="75000"/>
                  </a:schemeClr>
                </a:solidFill>
              </a:rPr>
              <a:t>敏捷硬件开发</a:t>
            </a:r>
            <a:r>
              <a:rPr lang="zh-CN" altLang="en-US" sz="2800" dirty="0"/>
              <a:t>，快速迭代</a:t>
            </a:r>
            <a:endParaRPr lang="en-US" altLang="zh-CN" sz="2800" dirty="0"/>
          </a:p>
          <a:p>
            <a:pPr marL="285750" indent="-285750">
              <a:lnSpc>
                <a:spcPct val="150000"/>
              </a:lnSpc>
              <a:buFont typeface="Arial" panose="020B0604020202020204" pitchFamily="34" charset="0"/>
              <a:buChar char="•"/>
            </a:pPr>
            <a:r>
              <a:rPr lang="zh-CN" altLang="en-US" sz="2800" dirty="0"/>
              <a:t>用过就回不去了</a:t>
            </a:r>
            <a:endParaRPr lang="en-US" altLang="zh-CN" sz="2800" dirty="0"/>
          </a:p>
        </p:txBody>
      </p:sp>
      <p:pic>
        <p:nvPicPr>
          <p:cNvPr id="9" name="图形 8">
            <a:extLst>
              <a:ext uri="{FF2B5EF4-FFF2-40B4-BE49-F238E27FC236}">
                <a16:creationId xmlns:a16="http://schemas.microsoft.com/office/drawing/2014/main" id="{398F238E-AA97-45B8-964B-213ACFBA5C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5540" y="2773896"/>
            <a:ext cx="4654549" cy="616867"/>
          </a:xfrm>
          <a:prstGeom prst="rect">
            <a:avLst/>
          </a:prstGeom>
        </p:spPr>
      </p:pic>
      <p:pic>
        <p:nvPicPr>
          <p:cNvPr id="11" name="图形 10">
            <a:extLst>
              <a:ext uri="{FF2B5EF4-FFF2-40B4-BE49-F238E27FC236}">
                <a16:creationId xmlns:a16="http://schemas.microsoft.com/office/drawing/2014/main" id="{7B799E16-5E49-46CF-B5AB-186A0ACE84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8290" y="3794125"/>
            <a:ext cx="3829050" cy="1657350"/>
          </a:xfrm>
          <a:prstGeom prst="rect">
            <a:avLst/>
          </a:prstGeom>
        </p:spPr>
      </p:pic>
    </p:spTree>
    <p:extLst>
      <p:ext uri="{BB962C8B-B14F-4D97-AF65-F5344CB8AC3E}">
        <p14:creationId xmlns:p14="http://schemas.microsoft.com/office/powerpoint/2010/main" val="3272467218"/>
      </p:ext>
    </p:extLst>
  </p:cSld>
  <p:clrMapOvr>
    <a:masterClrMapping/>
  </p:clrMapOvr>
  <p:transition spd="slow">
    <p:push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a:off x="0" y="0"/>
            <a:ext cx="12192000" cy="14859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ADAC0C0-2A05-4E79-93B0-0A53FFBCEB84}"/>
              </a:ext>
            </a:extLst>
          </p:cNvPr>
          <p:cNvSpPr txBox="1"/>
          <p:nvPr/>
        </p:nvSpPr>
        <p:spPr>
          <a:xfrm>
            <a:off x="400050" y="327451"/>
            <a:ext cx="3998210" cy="830997"/>
          </a:xfrm>
          <a:prstGeom prst="rect">
            <a:avLst/>
          </a:prstGeom>
          <a:noFill/>
        </p:spPr>
        <p:txBody>
          <a:bodyPr wrap="none" rtlCol="0">
            <a:spAutoFit/>
          </a:bodyPr>
          <a:lstStyle/>
          <a:p>
            <a:r>
              <a:rPr lang="zh-CN" altLang="en-US" sz="4800" b="1" dirty="0">
                <a:solidFill>
                  <a:schemeClr val="bg1"/>
                </a:solidFill>
              </a:rPr>
              <a:t>伏羲代码示例</a:t>
            </a:r>
          </a:p>
        </p:txBody>
      </p:sp>
      <p:pic>
        <p:nvPicPr>
          <p:cNvPr id="2" name="图片 1">
            <a:extLst>
              <a:ext uri="{FF2B5EF4-FFF2-40B4-BE49-F238E27FC236}">
                <a16:creationId xmlns:a16="http://schemas.microsoft.com/office/drawing/2014/main" id="{A6317EFF-7011-4500-ABC8-54B8FB709BEC}"/>
              </a:ext>
            </a:extLst>
          </p:cNvPr>
          <p:cNvPicPr>
            <a:picLocks noChangeAspect="1"/>
          </p:cNvPicPr>
          <p:nvPr/>
        </p:nvPicPr>
        <p:blipFill>
          <a:blip r:embed="rId3"/>
          <a:stretch>
            <a:fillRect/>
          </a:stretch>
        </p:blipFill>
        <p:spPr>
          <a:xfrm>
            <a:off x="1466850" y="2235956"/>
            <a:ext cx="4972050" cy="3421135"/>
          </a:xfrm>
          <a:prstGeom prst="rect">
            <a:avLst/>
          </a:prstGeom>
        </p:spPr>
      </p:pic>
      <p:pic>
        <p:nvPicPr>
          <p:cNvPr id="8" name="图片 7">
            <a:extLst>
              <a:ext uri="{FF2B5EF4-FFF2-40B4-BE49-F238E27FC236}">
                <a16:creationId xmlns:a16="http://schemas.microsoft.com/office/drawing/2014/main" id="{52A39053-87D5-446F-BCD0-B074FC4892D8}"/>
              </a:ext>
            </a:extLst>
          </p:cNvPr>
          <p:cNvPicPr>
            <a:picLocks noChangeAspect="1"/>
          </p:cNvPicPr>
          <p:nvPr/>
        </p:nvPicPr>
        <p:blipFill>
          <a:blip r:embed="rId4"/>
          <a:stretch>
            <a:fillRect/>
          </a:stretch>
        </p:blipFill>
        <p:spPr>
          <a:xfrm>
            <a:off x="7423151" y="2154235"/>
            <a:ext cx="3098800" cy="3595013"/>
          </a:xfrm>
          <a:prstGeom prst="rect">
            <a:avLst/>
          </a:prstGeom>
        </p:spPr>
      </p:pic>
      <p:sp>
        <p:nvSpPr>
          <p:cNvPr id="10" name="文本框 9">
            <a:extLst>
              <a:ext uri="{FF2B5EF4-FFF2-40B4-BE49-F238E27FC236}">
                <a16:creationId xmlns:a16="http://schemas.microsoft.com/office/drawing/2014/main" id="{6C5890A5-F1B7-4359-A23E-E6447248491A}"/>
              </a:ext>
            </a:extLst>
          </p:cNvPr>
          <p:cNvSpPr txBox="1"/>
          <p:nvPr/>
        </p:nvSpPr>
        <p:spPr>
          <a:xfrm>
            <a:off x="3234569" y="5822890"/>
            <a:ext cx="1436612" cy="400110"/>
          </a:xfrm>
          <a:prstGeom prst="rect">
            <a:avLst/>
          </a:prstGeom>
          <a:noFill/>
        </p:spPr>
        <p:txBody>
          <a:bodyPr wrap="none" rtlCol="0">
            <a:spAutoFit/>
          </a:bodyPr>
          <a:lstStyle/>
          <a:p>
            <a:r>
              <a:rPr lang="en-US" altLang="zh-CN" sz="2000" b="1" dirty="0">
                <a:solidFill>
                  <a:schemeClr val="accent5">
                    <a:lumMod val="75000"/>
                  </a:schemeClr>
                </a:solidFill>
              </a:rPr>
              <a:t>CSR</a:t>
            </a:r>
            <a:r>
              <a:rPr lang="zh-CN" altLang="en-US" sz="2000" b="1" dirty="0">
                <a:solidFill>
                  <a:schemeClr val="accent5">
                    <a:lumMod val="75000"/>
                  </a:schemeClr>
                </a:solidFill>
              </a:rPr>
              <a:t>的抽象</a:t>
            </a:r>
          </a:p>
        </p:txBody>
      </p:sp>
      <p:sp>
        <p:nvSpPr>
          <p:cNvPr id="12" name="文本框 11">
            <a:extLst>
              <a:ext uri="{FF2B5EF4-FFF2-40B4-BE49-F238E27FC236}">
                <a16:creationId xmlns:a16="http://schemas.microsoft.com/office/drawing/2014/main" id="{A5B00299-6282-42D8-B808-CD48A137D8FF}"/>
              </a:ext>
            </a:extLst>
          </p:cNvPr>
          <p:cNvSpPr txBox="1"/>
          <p:nvPr/>
        </p:nvSpPr>
        <p:spPr>
          <a:xfrm>
            <a:off x="7781864" y="5822890"/>
            <a:ext cx="1949573" cy="400110"/>
          </a:xfrm>
          <a:prstGeom prst="rect">
            <a:avLst/>
          </a:prstGeom>
          <a:noFill/>
        </p:spPr>
        <p:txBody>
          <a:bodyPr wrap="none" rtlCol="0">
            <a:spAutoFit/>
          </a:bodyPr>
          <a:lstStyle/>
          <a:p>
            <a:r>
              <a:rPr lang="en-US" altLang="zh-CN" sz="2000" b="1" dirty="0">
                <a:solidFill>
                  <a:schemeClr val="accent5">
                    <a:lumMod val="75000"/>
                  </a:schemeClr>
                </a:solidFill>
              </a:rPr>
              <a:t>CSR</a:t>
            </a:r>
            <a:r>
              <a:rPr lang="zh-CN" altLang="en-US" sz="2000" b="1" dirty="0">
                <a:solidFill>
                  <a:schemeClr val="accent5">
                    <a:lumMod val="75000"/>
                  </a:schemeClr>
                </a:solidFill>
              </a:rPr>
              <a:t>的具体实现</a:t>
            </a:r>
          </a:p>
        </p:txBody>
      </p:sp>
    </p:spTree>
    <p:extLst>
      <p:ext uri="{BB962C8B-B14F-4D97-AF65-F5344CB8AC3E}">
        <p14:creationId xmlns:p14="http://schemas.microsoft.com/office/powerpoint/2010/main" val="149667041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00E7778-F6A7-4D78-8E89-31C8C128738D}"/>
              </a:ext>
            </a:extLst>
          </p:cNvPr>
          <p:cNvSpPr txBox="1"/>
          <p:nvPr/>
        </p:nvSpPr>
        <p:spPr>
          <a:xfrm>
            <a:off x="5289550" y="2459504"/>
            <a:ext cx="4801314" cy="1938992"/>
          </a:xfrm>
          <a:prstGeom prst="rect">
            <a:avLst/>
          </a:prstGeom>
          <a:noFill/>
        </p:spPr>
        <p:txBody>
          <a:bodyPr wrap="none" rtlCol="0">
            <a:spAutoFit/>
          </a:bodyPr>
          <a:lstStyle/>
          <a:p>
            <a:r>
              <a:rPr lang="zh-CN" altLang="en-US" sz="7200" b="1" dirty="0">
                <a:solidFill>
                  <a:schemeClr val="bg1"/>
                </a:solidFill>
              </a:rPr>
              <a:t>伏羲处理器</a:t>
            </a:r>
            <a:endParaRPr lang="en-US" altLang="zh-CN" sz="7200" b="1" dirty="0">
              <a:solidFill>
                <a:schemeClr val="bg1"/>
              </a:solidFill>
            </a:endParaRPr>
          </a:p>
          <a:p>
            <a:r>
              <a:rPr lang="zh-CN" altLang="en-US" sz="4400" dirty="0">
                <a:solidFill>
                  <a:schemeClr val="bg1"/>
                </a:solidFill>
              </a:rPr>
              <a:t>已于</a:t>
            </a:r>
            <a:r>
              <a:rPr lang="en-US" altLang="zh-CN" sz="4400" dirty="0">
                <a:solidFill>
                  <a:schemeClr val="bg1"/>
                </a:solidFill>
              </a:rPr>
              <a:t>GitHub</a:t>
            </a:r>
            <a:r>
              <a:rPr lang="zh-CN" altLang="en-US" sz="4400" dirty="0">
                <a:solidFill>
                  <a:schemeClr val="bg1"/>
                </a:solidFill>
              </a:rPr>
              <a:t>开源</a:t>
            </a:r>
          </a:p>
        </p:txBody>
      </p:sp>
      <p:grpSp>
        <p:nvGrpSpPr>
          <p:cNvPr id="14" name="组合 13">
            <a:extLst>
              <a:ext uri="{FF2B5EF4-FFF2-40B4-BE49-F238E27FC236}">
                <a16:creationId xmlns:a16="http://schemas.microsoft.com/office/drawing/2014/main" id="{9EB5BB0F-B11A-46A1-A817-AF70E56D9196}"/>
              </a:ext>
            </a:extLst>
          </p:cNvPr>
          <p:cNvGrpSpPr/>
          <p:nvPr/>
        </p:nvGrpSpPr>
        <p:grpSpPr>
          <a:xfrm>
            <a:off x="2322711" y="2224981"/>
            <a:ext cx="2408039" cy="2408039"/>
            <a:chOff x="1154311" y="2090546"/>
            <a:chExt cx="3144046" cy="3144046"/>
          </a:xfrm>
        </p:grpSpPr>
        <p:pic>
          <p:nvPicPr>
            <p:cNvPr id="3" name="图片 2">
              <a:extLst>
                <a:ext uri="{FF2B5EF4-FFF2-40B4-BE49-F238E27FC236}">
                  <a16:creationId xmlns:a16="http://schemas.microsoft.com/office/drawing/2014/main" id="{F6572A42-59E8-4684-9E73-A815A78BE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311" y="2090546"/>
              <a:ext cx="3144046" cy="3144046"/>
            </a:xfrm>
            <a:prstGeom prst="rect">
              <a:avLst/>
            </a:prstGeom>
          </p:spPr>
        </p:pic>
        <p:pic>
          <p:nvPicPr>
            <p:cNvPr id="13" name="图片 12">
              <a:extLst>
                <a:ext uri="{FF2B5EF4-FFF2-40B4-BE49-F238E27FC236}">
                  <a16:creationId xmlns:a16="http://schemas.microsoft.com/office/drawing/2014/main" id="{AD238B59-2490-46CC-A550-8EFBB1467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200" y="3044435"/>
              <a:ext cx="1236269" cy="1236269"/>
            </a:xfrm>
            <a:prstGeom prst="rect">
              <a:avLst/>
            </a:prstGeom>
          </p:spPr>
        </p:pic>
      </p:grpSp>
    </p:spTree>
    <p:extLst>
      <p:ext uri="{BB962C8B-B14F-4D97-AF65-F5344CB8AC3E}">
        <p14:creationId xmlns:p14="http://schemas.microsoft.com/office/powerpoint/2010/main" val="1870663436"/>
      </p:ext>
    </p:extLst>
  </p:cSld>
  <p:clrMapOvr>
    <a:masterClrMapping/>
  </p:clrMapOvr>
  <p:transition spd="slow">
    <p:push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4E27144-35C3-4594-9ECB-7800D95471EC}"/>
              </a:ext>
            </a:extLst>
          </p:cNvPr>
          <p:cNvSpPr/>
          <p:nvPr/>
        </p:nvSpPr>
        <p:spPr>
          <a:xfrm rot="199339">
            <a:off x="9655398" y="-168249"/>
            <a:ext cx="2841647" cy="72261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3A4743D-7ACA-455E-B14B-F02018ABFDDB}"/>
              </a:ext>
            </a:extLst>
          </p:cNvPr>
          <p:cNvSpPr txBox="1"/>
          <p:nvPr/>
        </p:nvSpPr>
        <p:spPr>
          <a:xfrm>
            <a:off x="548749" y="1792300"/>
            <a:ext cx="6596678" cy="3170099"/>
          </a:xfrm>
          <a:prstGeom prst="rect">
            <a:avLst/>
          </a:prstGeom>
          <a:noFill/>
        </p:spPr>
        <p:txBody>
          <a:bodyPr wrap="none" rtlCol="0">
            <a:spAutoFit/>
          </a:bodyPr>
          <a:lstStyle/>
          <a:p>
            <a:r>
              <a:rPr lang="zh-CN" altLang="en-US" sz="10000" b="1" dirty="0">
                <a:solidFill>
                  <a:schemeClr val="accent5">
                    <a:lumMod val="75000"/>
                  </a:schemeClr>
                </a:solidFill>
              </a:rPr>
              <a:t>编程语言</a:t>
            </a:r>
            <a:r>
              <a:rPr lang="zh-CN" altLang="en-US" sz="10000" dirty="0">
                <a:solidFill>
                  <a:schemeClr val="accent5">
                    <a:lumMod val="75000"/>
                  </a:schemeClr>
                </a:solidFill>
              </a:rPr>
              <a:t>和</a:t>
            </a:r>
            <a:endParaRPr lang="en-US" altLang="zh-CN" sz="10000" dirty="0">
              <a:solidFill>
                <a:schemeClr val="accent5">
                  <a:lumMod val="75000"/>
                </a:schemeClr>
              </a:solidFill>
            </a:endParaRPr>
          </a:p>
          <a:p>
            <a:r>
              <a:rPr lang="zh-CN" altLang="en-US" sz="10000" b="1" dirty="0">
                <a:solidFill>
                  <a:schemeClr val="accent5">
                    <a:lumMod val="75000"/>
                  </a:schemeClr>
                </a:solidFill>
              </a:rPr>
              <a:t>编译器</a:t>
            </a:r>
          </a:p>
        </p:txBody>
      </p:sp>
      <p:sp>
        <p:nvSpPr>
          <p:cNvPr id="6" name="文本框 5">
            <a:extLst>
              <a:ext uri="{FF2B5EF4-FFF2-40B4-BE49-F238E27FC236}">
                <a16:creationId xmlns:a16="http://schemas.microsoft.com/office/drawing/2014/main" id="{61AA38A1-14F7-4492-A1C9-7EADD10CFB4E}"/>
              </a:ext>
            </a:extLst>
          </p:cNvPr>
          <p:cNvSpPr txBox="1"/>
          <p:nvPr/>
        </p:nvSpPr>
        <p:spPr>
          <a:xfrm>
            <a:off x="548749" y="1013567"/>
            <a:ext cx="4031873" cy="861774"/>
          </a:xfrm>
          <a:prstGeom prst="rect">
            <a:avLst/>
          </a:prstGeom>
          <a:noFill/>
        </p:spPr>
        <p:txBody>
          <a:bodyPr wrap="none" rtlCol="0">
            <a:spAutoFit/>
          </a:bodyPr>
          <a:lstStyle/>
          <a:p>
            <a:r>
              <a:rPr lang="zh-CN" altLang="en-US" sz="5000" dirty="0">
                <a:solidFill>
                  <a:schemeClr val="accent5">
                    <a:lumMod val="75000"/>
                  </a:schemeClr>
                </a:solidFill>
              </a:rPr>
              <a:t>与计算机交流</a:t>
            </a:r>
          </a:p>
        </p:txBody>
      </p:sp>
      <p:grpSp>
        <p:nvGrpSpPr>
          <p:cNvPr id="8" name="组合 7">
            <a:extLst>
              <a:ext uri="{FF2B5EF4-FFF2-40B4-BE49-F238E27FC236}">
                <a16:creationId xmlns:a16="http://schemas.microsoft.com/office/drawing/2014/main" id="{7E38E9FF-416C-47B2-BA9F-7F7A544ACEBA}"/>
              </a:ext>
            </a:extLst>
          </p:cNvPr>
          <p:cNvGrpSpPr/>
          <p:nvPr/>
        </p:nvGrpSpPr>
        <p:grpSpPr>
          <a:xfrm>
            <a:off x="7287582" y="4475220"/>
            <a:ext cx="1479347" cy="1479347"/>
            <a:chOff x="7287582" y="4475220"/>
            <a:chExt cx="1479347" cy="1479347"/>
          </a:xfrm>
        </p:grpSpPr>
        <p:sp>
          <p:nvSpPr>
            <p:cNvPr id="3" name="矩形: 圆角 2">
              <a:extLst>
                <a:ext uri="{FF2B5EF4-FFF2-40B4-BE49-F238E27FC236}">
                  <a16:creationId xmlns:a16="http://schemas.microsoft.com/office/drawing/2014/main" id="{47ECE6C1-D009-49BE-8985-FF269C7D8CA5}"/>
                </a:ext>
              </a:extLst>
            </p:cNvPr>
            <p:cNvSpPr/>
            <p:nvPr/>
          </p:nvSpPr>
          <p:spPr>
            <a:xfrm>
              <a:off x="7287582" y="4475220"/>
              <a:ext cx="1479347" cy="1479347"/>
            </a:xfrm>
            <a:prstGeom prst="roundRect">
              <a:avLst>
                <a:gd name="adj" fmla="val 1409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b="1" dirty="0"/>
            </a:p>
          </p:txBody>
        </p:sp>
        <p:sp>
          <p:nvSpPr>
            <p:cNvPr id="7" name="文本框 6">
              <a:extLst>
                <a:ext uri="{FF2B5EF4-FFF2-40B4-BE49-F238E27FC236}">
                  <a16:creationId xmlns:a16="http://schemas.microsoft.com/office/drawing/2014/main" id="{1F99F882-7603-4E51-BE8B-64DD59197D86}"/>
                </a:ext>
              </a:extLst>
            </p:cNvPr>
            <p:cNvSpPr txBox="1"/>
            <p:nvPr/>
          </p:nvSpPr>
          <p:spPr>
            <a:xfrm>
              <a:off x="7567834" y="4675311"/>
              <a:ext cx="918841" cy="1015663"/>
            </a:xfrm>
            <a:prstGeom prst="rect">
              <a:avLst/>
            </a:prstGeom>
            <a:noFill/>
          </p:spPr>
          <p:txBody>
            <a:bodyPr wrap="none" rtlCol="0">
              <a:spAutoFit/>
            </a:bodyPr>
            <a:lstStyle/>
            <a:p>
              <a:pPr algn="ctr"/>
              <a:r>
                <a:rPr lang="en-US" altLang="zh-CN" sz="6000" b="1" dirty="0">
                  <a:solidFill>
                    <a:schemeClr val="bg1"/>
                  </a:solidFill>
                </a:rPr>
                <a:t>{ }</a:t>
              </a:r>
              <a:endParaRPr lang="zh-CN" altLang="en-US" sz="6000" b="1" dirty="0">
                <a:solidFill>
                  <a:schemeClr val="bg1"/>
                </a:solidFill>
              </a:endParaRPr>
            </a:p>
          </p:txBody>
        </p:sp>
      </p:grpSp>
    </p:spTree>
    <p:extLst>
      <p:ext uri="{BB962C8B-B14F-4D97-AF65-F5344CB8AC3E}">
        <p14:creationId xmlns:p14="http://schemas.microsoft.com/office/powerpoint/2010/main" val="2984051032"/>
      </p:ext>
    </p:extLst>
  </p:cSld>
  <p:clrMapOvr>
    <a:masterClrMapping/>
  </p:clrMapOvr>
  <p:transition spd="slow">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24053801-6AA2-45BF-98DF-DDFA5C8619D8}"/>
              </a:ext>
            </a:extLst>
          </p:cNvPr>
          <p:cNvGrpSpPr/>
          <p:nvPr/>
        </p:nvGrpSpPr>
        <p:grpSpPr>
          <a:xfrm>
            <a:off x="1385639" y="1851473"/>
            <a:ext cx="10453305" cy="4152900"/>
            <a:chOff x="2322785" y="2033443"/>
            <a:chExt cx="10453305" cy="4152900"/>
          </a:xfrm>
        </p:grpSpPr>
        <p:pic>
          <p:nvPicPr>
            <p:cNvPr id="6" name="图片 5">
              <a:extLst>
                <a:ext uri="{FF2B5EF4-FFF2-40B4-BE49-F238E27FC236}">
                  <a16:creationId xmlns:a16="http://schemas.microsoft.com/office/drawing/2014/main" id="{7FFBB087-172B-4637-9537-BDAA12F99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443" y="2168775"/>
              <a:ext cx="10079991" cy="3882237"/>
            </a:xfrm>
            <a:prstGeom prst="rect">
              <a:avLst/>
            </a:prstGeom>
          </p:spPr>
        </p:pic>
        <p:sp>
          <p:nvSpPr>
            <p:cNvPr id="9" name="矩形 8">
              <a:extLst>
                <a:ext uri="{FF2B5EF4-FFF2-40B4-BE49-F238E27FC236}">
                  <a16:creationId xmlns:a16="http://schemas.microsoft.com/office/drawing/2014/main" id="{A1A43826-0B36-469E-AD90-B3E1AA8E905F}"/>
                </a:ext>
              </a:extLst>
            </p:cNvPr>
            <p:cNvSpPr/>
            <p:nvPr/>
          </p:nvSpPr>
          <p:spPr>
            <a:xfrm>
              <a:off x="2322785" y="2033443"/>
              <a:ext cx="10453305" cy="41529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34E27144-35C3-4594-9ECB-7800D95471EC}"/>
              </a:ext>
            </a:extLst>
          </p:cNvPr>
          <p:cNvSpPr/>
          <p:nvPr/>
        </p:nvSpPr>
        <p:spPr>
          <a:xfrm rot="199339">
            <a:off x="-351464" y="-184074"/>
            <a:ext cx="2840910" cy="72261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963F4109-3A15-4756-9CAB-17F1125780F3}"/>
              </a:ext>
            </a:extLst>
          </p:cNvPr>
          <p:cNvSpPr txBox="1"/>
          <p:nvPr/>
        </p:nvSpPr>
        <p:spPr>
          <a:xfrm>
            <a:off x="123922" y="418754"/>
            <a:ext cx="2236510" cy="1323439"/>
          </a:xfrm>
          <a:prstGeom prst="rect">
            <a:avLst/>
          </a:prstGeom>
          <a:noFill/>
        </p:spPr>
        <p:txBody>
          <a:bodyPr wrap="none" rtlCol="0">
            <a:spAutoFit/>
          </a:bodyPr>
          <a:lstStyle/>
          <a:p>
            <a:r>
              <a:rPr lang="zh-CN" altLang="en-US" sz="4000" b="1" dirty="0">
                <a:solidFill>
                  <a:schemeClr val="bg1"/>
                </a:solidFill>
              </a:rPr>
              <a:t>编程语言</a:t>
            </a:r>
            <a:endParaRPr lang="en-US" altLang="zh-CN" sz="4000" b="1" dirty="0">
              <a:solidFill>
                <a:schemeClr val="bg1"/>
              </a:solidFill>
            </a:endParaRPr>
          </a:p>
          <a:p>
            <a:r>
              <a:rPr lang="zh-CN" altLang="en-US" sz="4000" b="1" dirty="0">
                <a:solidFill>
                  <a:schemeClr val="bg1"/>
                </a:solidFill>
              </a:rPr>
              <a:t>和编译器</a:t>
            </a:r>
          </a:p>
        </p:txBody>
      </p:sp>
      <p:sp>
        <p:nvSpPr>
          <p:cNvPr id="2" name="文本框 1">
            <a:extLst>
              <a:ext uri="{FF2B5EF4-FFF2-40B4-BE49-F238E27FC236}">
                <a16:creationId xmlns:a16="http://schemas.microsoft.com/office/drawing/2014/main" id="{DD099271-84AD-4C0A-8917-6B34199263C4}"/>
              </a:ext>
            </a:extLst>
          </p:cNvPr>
          <p:cNvSpPr txBox="1"/>
          <p:nvPr/>
        </p:nvSpPr>
        <p:spPr>
          <a:xfrm>
            <a:off x="6068268" y="495699"/>
            <a:ext cx="5570756" cy="1169551"/>
          </a:xfrm>
          <a:prstGeom prst="rect">
            <a:avLst/>
          </a:prstGeom>
          <a:noFill/>
        </p:spPr>
        <p:txBody>
          <a:bodyPr wrap="none" rtlCol="0">
            <a:spAutoFit/>
          </a:bodyPr>
          <a:lstStyle/>
          <a:p>
            <a:pPr algn="r"/>
            <a:r>
              <a:rPr lang="zh-CN" altLang="en-US" sz="7000" b="1" dirty="0">
                <a:solidFill>
                  <a:schemeClr val="accent5">
                    <a:lumMod val="75000"/>
                  </a:schemeClr>
                </a:solidFill>
              </a:rPr>
              <a:t>羽语言编译器</a:t>
            </a:r>
          </a:p>
        </p:txBody>
      </p:sp>
      <p:sp>
        <p:nvSpPr>
          <p:cNvPr id="3" name="文本框 2">
            <a:extLst>
              <a:ext uri="{FF2B5EF4-FFF2-40B4-BE49-F238E27FC236}">
                <a16:creationId xmlns:a16="http://schemas.microsoft.com/office/drawing/2014/main" id="{A4A4E89C-6586-4558-8F83-37C06C0F09D9}"/>
              </a:ext>
            </a:extLst>
          </p:cNvPr>
          <p:cNvSpPr txBox="1"/>
          <p:nvPr/>
        </p:nvSpPr>
        <p:spPr>
          <a:xfrm>
            <a:off x="3473450" y="2374900"/>
            <a:ext cx="7532831" cy="346998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3000" dirty="0"/>
              <a:t>羽语言：具备</a:t>
            </a:r>
            <a:r>
              <a:rPr lang="zh-CN" altLang="en-US" sz="3000" b="1" dirty="0">
                <a:solidFill>
                  <a:schemeClr val="accent5">
                    <a:lumMod val="75000"/>
                  </a:schemeClr>
                </a:solidFill>
              </a:rPr>
              <a:t>高级语法特性</a:t>
            </a:r>
            <a:r>
              <a:rPr lang="zh-CN" altLang="en-US" sz="3000" dirty="0"/>
              <a:t>且</a:t>
            </a:r>
            <a:r>
              <a:rPr lang="zh-CN" altLang="en-US" sz="3000" b="1" dirty="0">
                <a:solidFill>
                  <a:schemeClr val="accent5">
                    <a:lumMod val="75000"/>
                  </a:schemeClr>
                </a:solidFill>
              </a:rPr>
              <a:t>实现简单</a:t>
            </a:r>
            <a:endParaRPr lang="en-US" altLang="zh-CN" sz="30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3000" dirty="0"/>
              <a:t>基于递归下降分析器的</a:t>
            </a:r>
            <a:r>
              <a:rPr lang="zh-CN" altLang="en-US" sz="3000" b="1" dirty="0">
                <a:solidFill>
                  <a:schemeClr val="accent5">
                    <a:lumMod val="75000"/>
                  </a:schemeClr>
                </a:solidFill>
              </a:rPr>
              <a:t>手写前端</a:t>
            </a:r>
            <a:endParaRPr lang="en-US" altLang="zh-CN" sz="30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3000" dirty="0"/>
              <a:t>支持</a:t>
            </a:r>
            <a:r>
              <a:rPr lang="zh-CN" altLang="en-US" sz="3000" b="1" dirty="0">
                <a:solidFill>
                  <a:schemeClr val="accent5">
                    <a:lumMod val="75000"/>
                  </a:schemeClr>
                </a:solidFill>
              </a:rPr>
              <a:t>类型检查</a:t>
            </a:r>
            <a:r>
              <a:rPr lang="zh-CN" altLang="en-US" sz="3000" dirty="0"/>
              <a:t>的分析器</a:t>
            </a:r>
          </a:p>
          <a:p>
            <a:pPr marL="285750" indent="-285750">
              <a:lnSpc>
                <a:spcPct val="150000"/>
              </a:lnSpc>
              <a:buFont typeface="Arial" panose="020B0604020202020204" pitchFamily="34" charset="0"/>
              <a:buChar char="•"/>
            </a:pPr>
            <a:r>
              <a:rPr lang="zh-CN" altLang="en-US" sz="3000" dirty="0"/>
              <a:t>使用</a:t>
            </a:r>
            <a:r>
              <a:rPr lang="en-US" altLang="zh-CN" sz="3000" b="1" dirty="0">
                <a:solidFill>
                  <a:schemeClr val="accent5">
                    <a:lumMod val="75000"/>
                  </a:schemeClr>
                </a:solidFill>
              </a:rPr>
              <a:t>SSA IR</a:t>
            </a:r>
            <a:r>
              <a:rPr lang="zh-CN" altLang="en-US" sz="3000" dirty="0"/>
              <a:t>的中端，支持静态分析</a:t>
            </a:r>
            <a:r>
              <a:rPr lang="en-US" altLang="zh-CN" sz="3000" dirty="0"/>
              <a:t>/IR</a:t>
            </a:r>
            <a:r>
              <a:rPr lang="zh-CN" altLang="en-US" sz="3000" dirty="0"/>
              <a:t>优化</a:t>
            </a:r>
            <a:endParaRPr lang="en-US" altLang="zh-CN" sz="3000" dirty="0"/>
          </a:p>
          <a:p>
            <a:pPr marL="285750" indent="-285750">
              <a:lnSpc>
                <a:spcPct val="150000"/>
              </a:lnSpc>
              <a:buFont typeface="Arial" panose="020B0604020202020204" pitchFamily="34" charset="0"/>
              <a:buChar char="•"/>
            </a:pPr>
            <a:r>
              <a:rPr lang="zh-CN" altLang="en-US" sz="3000" dirty="0"/>
              <a:t>基于</a:t>
            </a:r>
            <a:r>
              <a:rPr lang="en-US" altLang="zh-CN" sz="3000" b="1" dirty="0">
                <a:solidFill>
                  <a:schemeClr val="accent5">
                    <a:lumMod val="75000"/>
                  </a:schemeClr>
                </a:solidFill>
              </a:rPr>
              <a:t>LLVM</a:t>
            </a:r>
            <a:r>
              <a:rPr lang="zh-CN" altLang="en-US" sz="3000" dirty="0"/>
              <a:t>的后端，多架构目标代码生成</a:t>
            </a:r>
            <a:endParaRPr lang="zh-CN" altLang="en-US" sz="3000" b="1" dirty="0">
              <a:solidFill>
                <a:schemeClr val="accent5">
                  <a:lumMod val="75000"/>
                </a:schemeClr>
              </a:solidFill>
            </a:endParaRPr>
          </a:p>
        </p:txBody>
      </p:sp>
    </p:spTree>
    <p:extLst>
      <p:ext uri="{BB962C8B-B14F-4D97-AF65-F5344CB8AC3E}">
        <p14:creationId xmlns:p14="http://schemas.microsoft.com/office/powerpoint/2010/main" val="2501804817"/>
      </p:ext>
    </p:extLst>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B37A41B9-494E-4AE0-8005-CF12CFF666FD}"/>
              </a:ext>
            </a:extLst>
          </p:cNvPr>
          <p:cNvSpPr txBox="1"/>
          <p:nvPr/>
        </p:nvSpPr>
        <p:spPr>
          <a:xfrm>
            <a:off x="6096000" y="1198367"/>
            <a:ext cx="1439818" cy="769441"/>
          </a:xfrm>
          <a:prstGeom prst="rect">
            <a:avLst/>
          </a:prstGeom>
          <a:noFill/>
        </p:spPr>
        <p:txBody>
          <a:bodyPr wrap="none" rtlCol="0">
            <a:spAutoFit/>
          </a:bodyPr>
          <a:lstStyle/>
          <a:p>
            <a:r>
              <a:rPr lang="zh-CN" altLang="en-US" sz="4400" b="1" dirty="0">
                <a:solidFill>
                  <a:schemeClr val="accent5">
                    <a:lumMod val="75000"/>
                  </a:schemeClr>
                </a:solidFill>
              </a:rPr>
              <a:t>羽 </a:t>
            </a:r>
            <a:r>
              <a:rPr lang="en-US" altLang="zh-CN" sz="4400" b="1" dirty="0">
                <a:solidFill>
                  <a:schemeClr val="accent5">
                    <a:lumMod val="75000"/>
                  </a:schemeClr>
                </a:solidFill>
              </a:rPr>
              <a:t>IR</a:t>
            </a:r>
            <a:endParaRPr lang="zh-CN" altLang="en-US" sz="4400" b="1" dirty="0">
              <a:solidFill>
                <a:schemeClr val="accent5">
                  <a:lumMod val="75000"/>
                </a:schemeClr>
              </a:solidFill>
            </a:endParaRPr>
          </a:p>
        </p:txBody>
      </p:sp>
      <p:sp>
        <p:nvSpPr>
          <p:cNvPr id="17" name="文本框 16">
            <a:extLst>
              <a:ext uri="{FF2B5EF4-FFF2-40B4-BE49-F238E27FC236}">
                <a16:creationId xmlns:a16="http://schemas.microsoft.com/office/drawing/2014/main" id="{074AFA71-43E4-4F61-994E-0662652F8B04}"/>
              </a:ext>
            </a:extLst>
          </p:cNvPr>
          <p:cNvSpPr txBox="1"/>
          <p:nvPr/>
        </p:nvSpPr>
        <p:spPr>
          <a:xfrm>
            <a:off x="6096000" y="2414770"/>
            <a:ext cx="5596147" cy="324486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800" dirty="0"/>
              <a:t>基于</a:t>
            </a:r>
            <a:r>
              <a:rPr lang="en-US" altLang="zh-CN" sz="2800" b="1" dirty="0">
                <a:solidFill>
                  <a:schemeClr val="accent5">
                    <a:lumMod val="75000"/>
                  </a:schemeClr>
                </a:solidFill>
              </a:rPr>
              <a:t>SSA</a:t>
            </a:r>
            <a:r>
              <a:rPr lang="zh-CN" altLang="en-US" sz="2800" b="1" dirty="0">
                <a:solidFill>
                  <a:schemeClr val="accent5">
                    <a:lumMod val="75000"/>
                  </a:schemeClr>
                </a:solidFill>
              </a:rPr>
              <a:t>形式</a:t>
            </a:r>
            <a:r>
              <a:rPr lang="zh-CN" altLang="en-US" sz="2800" dirty="0"/>
              <a:t>的</a:t>
            </a:r>
            <a:r>
              <a:rPr lang="en-US" altLang="zh-CN" sz="2800" dirty="0"/>
              <a:t>IR</a:t>
            </a:r>
          </a:p>
          <a:p>
            <a:pPr marL="285750" indent="-285750">
              <a:lnSpc>
                <a:spcPct val="150000"/>
              </a:lnSpc>
              <a:buFont typeface="Arial" panose="020B0604020202020204" pitchFamily="34" charset="0"/>
              <a:buChar char="•"/>
            </a:pPr>
            <a:r>
              <a:rPr lang="en-US" altLang="zh-CN" sz="2800" b="1" dirty="0" err="1">
                <a:solidFill>
                  <a:schemeClr val="accent5">
                    <a:lumMod val="75000"/>
                  </a:schemeClr>
                </a:solidFill>
              </a:rPr>
              <a:t>alloca</a:t>
            </a:r>
            <a:r>
              <a:rPr lang="en-US" altLang="zh-CN" sz="2800" b="1" dirty="0">
                <a:solidFill>
                  <a:schemeClr val="accent5">
                    <a:lumMod val="75000"/>
                  </a:schemeClr>
                </a:solidFill>
              </a:rPr>
              <a:t>/load/store</a:t>
            </a:r>
            <a:r>
              <a:rPr lang="zh-CN" altLang="en-US" sz="2800" b="1" dirty="0">
                <a:solidFill>
                  <a:schemeClr val="accent5">
                    <a:lumMod val="75000"/>
                  </a:schemeClr>
                </a:solidFill>
              </a:rPr>
              <a:t>方式</a:t>
            </a:r>
            <a:r>
              <a:rPr lang="zh-CN" altLang="en-US" sz="2800" dirty="0"/>
              <a:t>管理变量</a:t>
            </a:r>
            <a:endParaRPr lang="en-US" altLang="zh-CN" sz="2800" dirty="0"/>
          </a:p>
          <a:p>
            <a:pPr marL="285750" indent="-285750">
              <a:lnSpc>
                <a:spcPct val="150000"/>
              </a:lnSpc>
              <a:buFont typeface="Arial" panose="020B0604020202020204" pitchFamily="34" charset="0"/>
              <a:buChar char="•"/>
            </a:pPr>
            <a:r>
              <a:rPr lang="zh-CN" altLang="en-US" sz="2800" dirty="0"/>
              <a:t>自动维护</a:t>
            </a:r>
            <a:r>
              <a:rPr lang="en-US" altLang="zh-CN" sz="2800" b="1" dirty="0">
                <a:solidFill>
                  <a:schemeClr val="accent5">
                    <a:lumMod val="75000"/>
                  </a:schemeClr>
                </a:solidFill>
              </a:rPr>
              <a:t>UD/DU</a:t>
            </a:r>
            <a:r>
              <a:rPr lang="zh-CN" altLang="en-US" sz="2800" b="1" dirty="0">
                <a:solidFill>
                  <a:schemeClr val="accent5">
                    <a:lumMod val="75000"/>
                  </a:schemeClr>
                </a:solidFill>
              </a:rPr>
              <a:t>链双向引用</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dirty="0"/>
              <a:t>整合了类型系统，</a:t>
            </a:r>
            <a:r>
              <a:rPr lang="zh-CN" altLang="en-US" sz="2800" b="1" dirty="0">
                <a:solidFill>
                  <a:schemeClr val="accent5">
                    <a:lumMod val="75000"/>
                  </a:schemeClr>
                </a:solidFill>
              </a:rPr>
              <a:t>自带类型检查</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dirty="0"/>
              <a:t>使用</a:t>
            </a:r>
            <a:r>
              <a:rPr lang="en-US" altLang="zh-CN" sz="2800" b="1" dirty="0">
                <a:solidFill>
                  <a:schemeClr val="accent5">
                    <a:lumMod val="75000"/>
                  </a:schemeClr>
                </a:solidFill>
              </a:rPr>
              <a:t>Pass</a:t>
            </a:r>
            <a:r>
              <a:rPr lang="zh-CN" altLang="en-US" sz="2800" b="1" dirty="0">
                <a:solidFill>
                  <a:schemeClr val="accent5">
                    <a:lumMod val="75000"/>
                  </a:schemeClr>
                </a:solidFill>
              </a:rPr>
              <a:t>管理器</a:t>
            </a:r>
            <a:r>
              <a:rPr lang="zh-CN" altLang="en-US" sz="2800" dirty="0"/>
              <a:t>进行分析</a:t>
            </a:r>
            <a:r>
              <a:rPr lang="en-US" altLang="zh-CN" sz="2800" dirty="0"/>
              <a:t>/</a:t>
            </a:r>
            <a:r>
              <a:rPr lang="zh-CN" altLang="en-US" sz="2800" dirty="0"/>
              <a:t>优化</a:t>
            </a:r>
          </a:p>
        </p:txBody>
      </p:sp>
      <p:pic>
        <p:nvPicPr>
          <p:cNvPr id="3" name="图片 2">
            <a:extLst>
              <a:ext uri="{FF2B5EF4-FFF2-40B4-BE49-F238E27FC236}">
                <a16:creationId xmlns:a16="http://schemas.microsoft.com/office/drawing/2014/main" id="{C11B89E8-0ECB-4358-B9A0-31166BE58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12" y="939800"/>
            <a:ext cx="4794663" cy="4978399"/>
          </a:xfrm>
          <a:prstGeom prst="rect">
            <a:avLst/>
          </a:prstGeom>
        </p:spPr>
      </p:pic>
    </p:spTree>
    <p:extLst>
      <p:ext uri="{BB962C8B-B14F-4D97-AF65-F5344CB8AC3E}">
        <p14:creationId xmlns:p14="http://schemas.microsoft.com/office/powerpoint/2010/main" val="3803183873"/>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a:off x="0" y="0"/>
            <a:ext cx="12192000" cy="14859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ADAC0C0-2A05-4E79-93B0-0A53FFBCEB84}"/>
              </a:ext>
            </a:extLst>
          </p:cNvPr>
          <p:cNvSpPr txBox="1"/>
          <p:nvPr/>
        </p:nvSpPr>
        <p:spPr>
          <a:xfrm>
            <a:off x="400050" y="327451"/>
            <a:ext cx="2646878" cy="830997"/>
          </a:xfrm>
          <a:prstGeom prst="rect">
            <a:avLst/>
          </a:prstGeom>
          <a:noFill/>
        </p:spPr>
        <p:txBody>
          <a:bodyPr wrap="none" rtlCol="0">
            <a:spAutoFit/>
          </a:bodyPr>
          <a:lstStyle/>
          <a:p>
            <a:r>
              <a:rPr lang="zh-CN" altLang="en-US" sz="4800" b="1" dirty="0">
                <a:solidFill>
                  <a:schemeClr val="bg1"/>
                </a:solidFill>
              </a:rPr>
              <a:t>语法特性</a:t>
            </a:r>
          </a:p>
        </p:txBody>
      </p:sp>
      <p:pic>
        <p:nvPicPr>
          <p:cNvPr id="4" name="图片 3">
            <a:extLst>
              <a:ext uri="{FF2B5EF4-FFF2-40B4-BE49-F238E27FC236}">
                <a16:creationId xmlns:a16="http://schemas.microsoft.com/office/drawing/2014/main" id="{5A376C9C-5C0D-4BF1-8636-AF0DC2C70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489" y="2816058"/>
            <a:ext cx="2540000" cy="2540000"/>
          </a:xfrm>
          <a:prstGeom prst="rect">
            <a:avLst/>
          </a:prstGeom>
        </p:spPr>
      </p:pic>
      <p:sp>
        <p:nvSpPr>
          <p:cNvPr id="12" name="文本框 11">
            <a:extLst>
              <a:ext uri="{FF2B5EF4-FFF2-40B4-BE49-F238E27FC236}">
                <a16:creationId xmlns:a16="http://schemas.microsoft.com/office/drawing/2014/main" id="{D42DCB63-E638-4F07-801C-BA3DD714D486}"/>
              </a:ext>
            </a:extLst>
          </p:cNvPr>
          <p:cNvSpPr txBox="1"/>
          <p:nvPr/>
        </p:nvSpPr>
        <p:spPr>
          <a:xfrm>
            <a:off x="5437703" y="2140461"/>
            <a:ext cx="5452134" cy="389119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800" b="1" dirty="0">
                <a:solidFill>
                  <a:schemeClr val="accent5">
                    <a:lumMod val="75000"/>
                  </a:schemeClr>
                </a:solidFill>
              </a:rPr>
              <a:t>块表达式</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b="1" dirty="0">
                <a:solidFill>
                  <a:schemeClr val="accent5">
                    <a:lumMod val="75000"/>
                  </a:schemeClr>
                </a:solidFill>
              </a:rPr>
              <a:t>模块（</a:t>
            </a:r>
            <a:r>
              <a:rPr lang="en-US" altLang="zh-CN" sz="2800" b="1" dirty="0">
                <a:solidFill>
                  <a:schemeClr val="accent5">
                    <a:lumMod val="75000"/>
                  </a:schemeClr>
                </a:solidFill>
              </a:rPr>
              <a:t>Module</a:t>
            </a:r>
            <a:r>
              <a:rPr lang="zh-CN" altLang="en-US" sz="2800" b="1" dirty="0">
                <a:solidFill>
                  <a:schemeClr val="accent5">
                    <a:lumMod val="75000"/>
                  </a:schemeClr>
                </a:solidFill>
              </a:rPr>
              <a:t>）</a:t>
            </a:r>
            <a:r>
              <a:rPr lang="zh-CN" altLang="en-US" sz="2800" dirty="0"/>
              <a:t>和</a:t>
            </a:r>
            <a:r>
              <a:rPr lang="en-US" altLang="zh-CN" sz="2800" dirty="0"/>
              <a:t>import</a:t>
            </a:r>
            <a:r>
              <a:rPr lang="zh-CN" altLang="en-US" sz="2800" dirty="0"/>
              <a:t>语句</a:t>
            </a:r>
            <a:endParaRPr lang="en-US" altLang="zh-CN" sz="2800" dirty="0"/>
          </a:p>
          <a:p>
            <a:pPr marL="285750" indent="-285750">
              <a:lnSpc>
                <a:spcPct val="150000"/>
              </a:lnSpc>
              <a:buFont typeface="Arial" panose="020B0604020202020204" pitchFamily="34" charset="0"/>
              <a:buChar char="•"/>
            </a:pPr>
            <a:r>
              <a:rPr lang="zh-CN" altLang="en-US" sz="2800" b="1" dirty="0">
                <a:solidFill>
                  <a:schemeClr val="accent5">
                    <a:lumMod val="75000"/>
                  </a:schemeClr>
                </a:solidFill>
              </a:rPr>
              <a:t>类型推导</a:t>
            </a:r>
            <a:r>
              <a:rPr lang="zh-CN" altLang="en-US" sz="2800" dirty="0"/>
              <a:t>和引用类型</a:t>
            </a:r>
            <a:endParaRPr lang="en-US" altLang="zh-CN" sz="2800" dirty="0"/>
          </a:p>
          <a:p>
            <a:pPr marL="285750" indent="-285750">
              <a:lnSpc>
                <a:spcPct val="150000"/>
              </a:lnSpc>
              <a:buFont typeface="Arial" panose="020B0604020202020204" pitchFamily="34" charset="0"/>
              <a:buChar char="•"/>
            </a:pPr>
            <a:r>
              <a:rPr lang="zh-CN" altLang="en-US" sz="2800" dirty="0"/>
              <a:t>函数</a:t>
            </a:r>
            <a:r>
              <a:rPr lang="en-US" altLang="zh-CN" sz="2800" dirty="0"/>
              <a:t>/</a:t>
            </a:r>
            <a:r>
              <a:rPr lang="zh-CN" altLang="en-US" sz="2800" dirty="0"/>
              <a:t>运算符</a:t>
            </a:r>
            <a:r>
              <a:rPr lang="zh-CN" altLang="en-US" sz="2800" b="1" dirty="0">
                <a:solidFill>
                  <a:schemeClr val="accent5">
                    <a:lumMod val="75000"/>
                  </a:schemeClr>
                </a:solidFill>
              </a:rPr>
              <a:t>重载</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b="1" dirty="0">
                <a:solidFill>
                  <a:schemeClr val="accent5">
                    <a:lumMod val="75000"/>
                  </a:schemeClr>
                </a:solidFill>
              </a:rPr>
              <a:t>点函数</a:t>
            </a:r>
            <a:r>
              <a:rPr lang="zh-CN" altLang="en-US" sz="2800" dirty="0"/>
              <a:t>和</a:t>
            </a:r>
            <a:r>
              <a:rPr lang="zh-CN" altLang="en-US" sz="2800" b="1" dirty="0">
                <a:solidFill>
                  <a:schemeClr val="accent5">
                    <a:lumMod val="75000"/>
                  </a:schemeClr>
                </a:solidFill>
              </a:rPr>
              <a:t>中缀函数</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b="1" dirty="0">
                <a:solidFill>
                  <a:schemeClr val="accent5">
                    <a:lumMod val="75000"/>
                  </a:schemeClr>
                </a:solidFill>
              </a:rPr>
              <a:t>迭代器</a:t>
            </a:r>
            <a:r>
              <a:rPr lang="zh-CN" altLang="en-US" sz="2800" dirty="0"/>
              <a:t>和</a:t>
            </a:r>
            <a:r>
              <a:rPr lang="en-US" altLang="zh-CN" sz="2800" dirty="0"/>
              <a:t>for…in</a:t>
            </a:r>
            <a:r>
              <a:rPr lang="zh-CN" altLang="en-US" sz="2800" dirty="0"/>
              <a:t>循环</a:t>
            </a:r>
          </a:p>
        </p:txBody>
      </p:sp>
    </p:spTree>
    <p:extLst>
      <p:ext uri="{BB962C8B-B14F-4D97-AF65-F5344CB8AC3E}">
        <p14:creationId xmlns:p14="http://schemas.microsoft.com/office/powerpoint/2010/main" val="1041142816"/>
      </p:ext>
    </p:extLst>
  </p:cSld>
  <p:clrMapOvr>
    <a:masterClrMapping/>
  </p:clrMapOvr>
  <p:transition spd="slow">
    <p:push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a:off x="0" y="0"/>
            <a:ext cx="12192000" cy="14859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ADAC0C0-2A05-4E79-93B0-0A53FFBCEB84}"/>
              </a:ext>
            </a:extLst>
          </p:cNvPr>
          <p:cNvSpPr txBox="1"/>
          <p:nvPr/>
        </p:nvSpPr>
        <p:spPr>
          <a:xfrm>
            <a:off x="400050" y="327451"/>
            <a:ext cx="5588518" cy="830997"/>
          </a:xfrm>
          <a:prstGeom prst="rect">
            <a:avLst/>
          </a:prstGeom>
          <a:noFill/>
        </p:spPr>
        <p:txBody>
          <a:bodyPr wrap="none" rtlCol="0">
            <a:spAutoFit/>
          </a:bodyPr>
          <a:lstStyle/>
          <a:p>
            <a:r>
              <a:rPr lang="zh-CN" altLang="en-US" sz="4800" b="1" dirty="0">
                <a:solidFill>
                  <a:schemeClr val="bg1"/>
                </a:solidFill>
              </a:rPr>
              <a:t>例子：</a:t>
            </a:r>
            <a:r>
              <a:rPr lang="en-US" altLang="zh-CN" sz="4800" b="1" dirty="0">
                <a:solidFill>
                  <a:schemeClr val="bg1"/>
                </a:solidFill>
              </a:rPr>
              <a:t>Hello World</a:t>
            </a:r>
            <a:endParaRPr lang="zh-CN" altLang="en-US" sz="4800" b="1" dirty="0">
              <a:solidFill>
                <a:schemeClr val="bg1"/>
              </a:solidFill>
            </a:endParaRPr>
          </a:p>
        </p:txBody>
      </p:sp>
      <p:pic>
        <p:nvPicPr>
          <p:cNvPr id="2" name="图片 1">
            <a:extLst>
              <a:ext uri="{FF2B5EF4-FFF2-40B4-BE49-F238E27FC236}">
                <a16:creationId xmlns:a16="http://schemas.microsoft.com/office/drawing/2014/main" id="{628E8423-34B5-4775-B656-B6E1A8F96C9B}"/>
              </a:ext>
            </a:extLst>
          </p:cNvPr>
          <p:cNvPicPr>
            <a:picLocks noChangeAspect="1"/>
          </p:cNvPicPr>
          <p:nvPr/>
        </p:nvPicPr>
        <p:blipFill>
          <a:blip r:embed="rId3"/>
          <a:stretch>
            <a:fillRect/>
          </a:stretch>
        </p:blipFill>
        <p:spPr>
          <a:xfrm>
            <a:off x="2381250" y="2593975"/>
            <a:ext cx="7429500" cy="2914650"/>
          </a:xfrm>
          <a:prstGeom prst="rect">
            <a:avLst/>
          </a:prstGeom>
        </p:spPr>
      </p:pic>
    </p:spTree>
    <p:extLst>
      <p:ext uri="{BB962C8B-B14F-4D97-AF65-F5344CB8AC3E}">
        <p14:creationId xmlns:p14="http://schemas.microsoft.com/office/powerpoint/2010/main" val="3013900157"/>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C664F5C-4AC3-498F-9DC9-7CEA690B17BF}"/>
              </a:ext>
            </a:extLst>
          </p:cNvPr>
          <p:cNvSpPr txBox="1"/>
          <p:nvPr/>
        </p:nvSpPr>
        <p:spPr>
          <a:xfrm>
            <a:off x="1535296" y="1843950"/>
            <a:ext cx="9121408" cy="3170099"/>
          </a:xfrm>
          <a:prstGeom prst="rect">
            <a:avLst/>
          </a:prstGeom>
          <a:noFill/>
        </p:spPr>
        <p:txBody>
          <a:bodyPr wrap="none" rtlCol="0">
            <a:spAutoFit/>
          </a:bodyPr>
          <a:lstStyle/>
          <a:p>
            <a:pPr algn="ctr"/>
            <a:r>
              <a:rPr lang="zh-CN" altLang="en-US" sz="20000" b="1" dirty="0">
                <a:solidFill>
                  <a:schemeClr val="bg1"/>
                </a:solidFill>
              </a:rPr>
              <a:t>全系统</a:t>
            </a:r>
            <a:r>
              <a:rPr lang="en-US" altLang="zh-CN" sz="20000" b="1" dirty="0">
                <a:solidFill>
                  <a:schemeClr val="bg1"/>
                </a:solidFill>
              </a:rPr>
              <a:t>?</a:t>
            </a:r>
            <a:endParaRPr lang="zh-CN" altLang="en-US" sz="20000" b="1" dirty="0">
              <a:solidFill>
                <a:schemeClr val="bg1"/>
              </a:solidFill>
            </a:endParaRPr>
          </a:p>
        </p:txBody>
      </p:sp>
    </p:spTree>
    <p:extLst>
      <p:ext uri="{BB962C8B-B14F-4D97-AF65-F5344CB8AC3E}">
        <p14:creationId xmlns:p14="http://schemas.microsoft.com/office/powerpoint/2010/main" val="2088348368"/>
      </p:ext>
    </p:extLst>
  </p:cSld>
  <p:clrMapOvr>
    <a:masterClrMapping/>
  </p:clrMapOvr>
  <p:transition spd="slow">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a:off x="0" y="0"/>
            <a:ext cx="12192000" cy="14859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7ADAC0C0-2A05-4E79-93B0-0A53FFBCEB84}"/>
              </a:ext>
            </a:extLst>
          </p:cNvPr>
          <p:cNvSpPr txBox="1"/>
          <p:nvPr/>
        </p:nvSpPr>
        <p:spPr>
          <a:xfrm>
            <a:off x="-76200" y="327451"/>
            <a:ext cx="3877985" cy="830997"/>
          </a:xfrm>
          <a:prstGeom prst="rect">
            <a:avLst/>
          </a:prstGeom>
          <a:noFill/>
        </p:spPr>
        <p:txBody>
          <a:bodyPr wrap="none" rtlCol="0">
            <a:spAutoFit/>
          </a:bodyPr>
          <a:lstStyle/>
          <a:p>
            <a:r>
              <a:rPr lang="en-US" altLang="zh-CN" sz="4800" b="1" dirty="0">
                <a:solidFill>
                  <a:schemeClr val="bg1"/>
                </a:solidFill>
              </a:rPr>
              <a:t>“</a:t>
            </a:r>
            <a:r>
              <a:rPr lang="zh-CN" altLang="en-US" sz="4800" b="1" dirty="0">
                <a:solidFill>
                  <a:schemeClr val="bg1"/>
                </a:solidFill>
              </a:rPr>
              <a:t>面向对象</a:t>
            </a:r>
            <a:r>
              <a:rPr lang="en-US" altLang="zh-CN" sz="4800" b="1" dirty="0">
                <a:solidFill>
                  <a:schemeClr val="bg1"/>
                </a:solidFill>
              </a:rPr>
              <a:t>”</a:t>
            </a:r>
            <a:endParaRPr lang="zh-CN" altLang="en-US" sz="4800" b="1" dirty="0">
              <a:solidFill>
                <a:schemeClr val="bg1"/>
              </a:solidFill>
            </a:endParaRPr>
          </a:p>
        </p:txBody>
      </p:sp>
      <p:sp>
        <p:nvSpPr>
          <p:cNvPr id="4" name="文本框 3">
            <a:extLst>
              <a:ext uri="{FF2B5EF4-FFF2-40B4-BE49-F238E27FC236}">
                <a16:creationId xmlns:a16="http://schemas.microsoft.com/office/drawing/2014/main" id="{70B4E657-7011-44BF-A66E-7A92CC72000E}"/>
              </a:ext>
            </a:extLst>
          </p:cNvPr>
          <p:cNvSpPr txBox="1"/>
          <p:nvPr/>
        </p:nvSpPr>
        <p:spPr>
          <a:xfrm>
            <a:off x="7064067" y="2498636"/>
            <a:ext cx="3262432" cy="707886"/>
          </a:xfrm>
          <a:prstGeom prst="rect">
            <a:avLst/>
          </a:prstGeom>
          <a:noFill/>
        </p:spPr>
        <p:txBody>
          <a:bodyPr wrap="none" rtlCol="0">
            <a:spAutoFit/>
          </a:bodyPr>
          <a:lstStyle/>
          <a:p>
            <a:r>
              <a:rPr lang="zh-CN" altLang="en-US" sz="4000" b="1" dirty="0">
                <a:solidFill>
                  <a:schemeClr val="accent5">
                    <a:lumMod val="75000"/>
                  </a:schemeClr>
                </a:solidFill>
              </a:rPr>
              <a:t>点函数语法：</a:t>
            </a:r>
            <a:endParaRPr lang="zh-CN" altLang="en-US" sz="4000" b="1" dirty="0"/>
          </a:p>
        </p:txBody>
      </p:sp>
      <p:sp>
        <p:nvSpPr>
          <p:cNvPr id="7" name="文本框 6">
            <a:extLst>
              <a:ext uri="{FF2B5EF4-FFF2-40B4-BE49-F238E27FC236}">
                <a16:creationId xmlns:a16="http://schemas.microsoft.com/office/drawing/2014/main" id="{9619AA7A-6562-4601-BD9B-A85C930D8533}"/>
              </a:ext>
            </a:extLst>
          </p:cNvPr>
          <p:cNvSpPr txBox="1"/>
          <p:nvPr/>
        </p:nvSpPr>
        <p:spPr>
          <a:xfrm>
            <a:off x="7064067" y="3371622"/>
            <a:ext cx="4134465" cy="2246769"/>
          </a:xfrm>
          <a:prstGeom prst="rect">
            <a:avLst/>
          </a:prstGeom>
          <a:noFill/>
        </p:spPr>
        <p:txBody>
          <a:bodyPr wrap="none" rtlCol="0">
            <a:spAutoFit/>
          </a:bodyPr>
          <a:lstStyle/>
          <a:p>
            <a:pPr algn="ctr">
              <a:lnSpc>
                <a:spcPct val="150000"/>
              </a:lnSpc>
            </a:pPr>
            <a:r>
              <a:rPr lang="en-US" altLang="zh-CN" sz="3200" b="1" dirty="0" err="1">
                <a:solidFill>
                  <a:schemeClr val="accent5">
                    <a:lumMod val="75000"/>
                  </a:schemeClr>
                </a:solidFill>
                <a:latin typeface="Courier New" panose="02070309020205020404" pitchFamily="49" charset="0"/>
                <a:cs typeface="Courier New" panose="02070309020205020404" pitchFamily="49" charset="0"/>
              </a:rPr>
              <a:t>v</a:t>
            </a:r>
            <a:r>
              <a:rPr lang="en-US" altLang="zh-CN" sz="3200" dirty="0" err="1">
                <a:latin typeface="Courier New" panose="02070309020205020404" pitchFamily="49" charset="0"/>
                <a:cs typeface="Courier New" panose="02070309020205020404" pitchFamily="49" charset="0"/>
              </a:rPr>
              <a:t>.</a:t>
            </a:r>
            <a:r>
              <a:rPr lang="en-US" altLang="zh-CN" sz="3200" i="1" dirty="0" err="1">
                <a:latin typeface="Courier New" panose="02070309020205020404" pitchFamily="49" charset="0"/>
                <a:cs typeface="Courier New" panose="02070309020205020404" pitchFamily="49" charset="0"/>
              </a:rPr>
              <a:t>func</a:t>
            </a:r>
            <a:r>
              <a:rPr lang="en-US" altLang="zh-CN" sz="3200" dirty="0">
                <a:latin typeface="Courier New" panose="02070309020205020404" pitchFamily="49" charset="0"/>
                <a:cs typeface="Courier New" panose="02070309020205020404" pitchFamily="49" charset="0"/>
              </a:rPr>
              <a:t>(a, b, c)</a:t>
            </a:r>
          </a:p>
          <a:p>
            <a:pPr algn="ctr">
              <a:lnSpc>
                <a:spcPct val="150000"/>
              </a:lnSpc>
            </a:pPr>
            <a:r>
              <a:rPr lang="zh-CN" altLang="en-US" sz="3200" dirty="0"/>
              <a:t>相当于</a:t>
            </a:r>
            <a:endParaRPr lang="en-US" altLang="zh-CN" sz="3200" dirty="0"/>
          </a:p>
          <a:p>
            <a:pPr algn="ctr">
              <a:lnSpc>
                <a:spcPct val="150000"/>
              </a:lnSpc>
            </a:pPr>
            <a:r>
              <a:rPr lang="en-US" altLang="zh-CN" sz="3200" i="1" dirty="0" err="1">
                <a:latin typeface="Courier New" panose="02070309020205020404" pitchFamily="49" charset="0"/>
                <a:cs typeface="Courier New" panose="02070309020205020404" pitchFamily="49" charset="0"/>
              </a:rPr>
              <a:t>func</a:t>
            </a:r>
            <a:r>
              <a:rPr lang="en-US" altLang="zh-CN" sz="3200" dirty="0">
                <a:latin typeface="Courier New" panose="02070309020205020404" pitchFamily="49" charset="0"/>
                <a:cs typeface="Courier New" panose="02070309020205020404" pitchFamily="49" charset="0"/>
              </a:rPr>
              <a:t>(</a:t>
            </a:r>
            <a:r>
              <a:rPr lang="en-US" altLang="zh-CN" sz="3200" b="1" dirty="0">
                <a:solidFill>
                  <a:schemeClr val="accent5">
                    <a:lumMod val="75000"/>
                  </a:schemeClr>
                </a:solidFill>
                <a:latin typeface="Courier New" panose="02070309020205020404" pitchFamily="49" charset="0"/>
                <a:cs typeface="Courier New" panose="02070309020205020404" pitchFamily="49" charset="0"/>
              </a:rPr>
              <a:t>v</a:t>
            </a:r>
            <a:r>
              <a:rPr lang="en-US" altLang="zh-CN" sz="3200" dirty="0">
                <a:latin typeface="Courier New" panose="02070309020205020404" pitchFamily="49" charset="0"/>
                <a:cs typeface="Courier New" panose="02070309020205020404" pitchFamily="49" charset="0"/>
              </a:rPr>
              <a:t>, a, b, c)</a:t>
            </a:r>
            <a:endParaRPr lang="zh-CN" altLang="en-US" sz="3200" dirty="0">
              <a:latin typeface="Courier New" panose="02070309020205020404" pitchFamily="49" charset="0"/>
              <a:cs typeface="Courier New" panose="02070309020205020404" pitchFamily="49" charset="0"/>
            </a:endParaRPr>
          </a:p>
        </p:txBody>
      </p:sp>
      <p:pic>
        <p:nvPicPr>
          <p:cNvPr id="8" name="图片 7">
            <a:extLst>
              <a:ext uri="{FF2B5EF4-FFF2-40B4-BE49-F238E27FC236}">
                <a16:creationId xmlns:a16="http://schemas.microsoft.com/office/drawing/2014/main" id="{6D3ED599-A0E9-428A-A9BC-116DC6349A26}"/>
              </a:ext>
            </a:extLst>
          </p:cNvPr>
          <p:cNvPicPr>
            <a:picLocks noChangeAspect="1"/>
          </p:cNvPicPr>
          <p:nvPr/>
        </p:nvPicPr>
        <p:blipFill>
          <a:blip r:embed="rId3"/>
          <a:stretch>
            <a:fillRect/>
          </a:stretch>
        </p:blipFill>
        <p:spPr>
          <a:xfrm>
            <a:off x="1038668" y="2006599"/>
            <a:ext cx="5057332" cy="4264025"/>
          </a:xfrm>
          <a:prstGeom prst="rect">
            <a:avLst/>
          </a:prstGeom>
        </p:spPr>
      </p:pic>
    </p:spTree>
    <p:extLst>
      <p:ext uri="{BB962C8B-B14F-4D97-AF65-F5344CB8AC3E}">
        <p14:creationId xmlns:p14="http://schemas.microsoft.com/office/powerpoint/2010/main" val="3343887729"/>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a:off x="0" y="0"/>
            <a:ext cx="12192000" cy="14859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0B4E657-7011-44BF-A66E-7A92CC72000E}"/>
              </a:ext>
            </a:extLst>
          </p:cNvPr>
          <p:cNvSpPr txBox="1"/>
          <p:nvPr/>
        </p:nvSpPr>
        <p:spPr>
          <a:xfrm>
            <a:off x="8066392" y="2384564"/>
            <a:ext cx="2749471" cy="707886"/>
          </a:xfrm>
          <a:prstGeom prst="rect">
            <a:avLst/>
          </a:prstGeom>
          <a:noFill/>
        </p:spPr>
        <p:txBody>
          <a:bodyPr wrap="none" rtlCol="0">
            <a:spAutoFit/>
          </a:bodyPr>
          <a:lstStyle/>
          <a:p>
            <a:r>
              <a:rPr lang="zh-CN" altLang="en-US" sz="4000" b="1" dirty="0">
                <a:solidFill>
                  <a:schemeClr val="accent5">
                    <a:lumMod val="75000"/>
                  </a:schemeClr>
                </a:solidFill>
              </a:rPr>
              <a:t>中缀函数：</a:t>
            </a:r>
            <a:endParaRPr lang="zh-CN" altLang="en-US" sz="4000" b="1" dirty="0"/>
          </a:p>
        </p:txBody>
      </p:sp>
      <p:sp>
        <p:nvSpPr>
          <p:cNvPr id="7" name="文本框 6">
            <a:extLst>
              <a:ext uri="{FF2B5EF4-FFF2-40B4-BE49-F238E27FC236}">
                <a16:creationId xmlns:a16="http://schemas.microsoft.com/office/drawing/2014/main" id="{9619AA7A-6562-4601-BD9B-A85C930D8533}"/>
              </a:ext>
            </a:extLst>
          </p:cNvPr>
          <p:cNvSpPr txBox="1"/>
          <p:nvPr/>
        </p:nvSpPr>
        <p:spPr>
          <a:xfrm>
            <a:off x="8066392" y="3245892"/>
            <a:ext cx="2653290" cy="2246769"/>
          </a:xfrm>
          <a:prstGeom prst="rect">
            <a:avLst/>
          </a:prstGeom>
          <a:noFill/>
        </p:spPr>
        <p:txBody>
          <a:bodyPr wrap="none" rtlCol="0">
            <a:spAutoFit/>
          </a:bodyPr>
          <a:lstStyle/>
          <a:p>
            <a:pPr algn="ctr">
              <a:lnSpc>
                <a:spcPct val="150000"/>
              </a:lnSpc>
            </a:pPr>
            <a:r>
              <a:rPr lang="en-US" altLang="zh-CN" sz="3200" b="1" dirty="0">
                <a:solidFill>
                  <a:schemeClr val="accent5">
                    <a:lumMod val="75000"/>
                  </a:schemeClr>
                </a:solidFill>
                <a:latin typeface="Courier New" panose="02070309020205020404" pitchFamily="49" charset="0"/>
                <a:cs typeface="Courier New" panose="02070309020205020404" pitchFamily="49" charset="0"/>
              </a:rPr>
              <a:t>x</a:t>
            </a:r>
            <a:r>
              <a:rPr lang="en-US" altLang="zh-CN" sz="3200" dirty="0">
                <a:latin typeface="Courier New" panose="02070309020205020404" pitchFamily="49" charset="0"/>
                <a:cs typeface="Courier New" panose="02070309020205020404" pitchFamily="49" charset="0"/>
              </a:rPr>
              <a:t> </a:t>
            </a:r>
            <a:r>
              <a:rPr lang="en-US" altLang="zh-CN" sz="3200" i="1" dirty="0" err="1">
                <a:latin typeface="Courier New" panose="02070309020205020404" pitchFamily="49" charset="0"/>
                <a:cs typeface="Courier New" panose="02070309020205020404" pitchFamily="49" charset="0"/>
              </a:rPr>
              <a:t>func</a:t>
            </a:r>
            <a:r>
              <a:rPr lang="en-US" altLang="zh-CN" sz="3200" dirty="0">
                <a:latin typeface="Courier New" panose="02070309020205020404" pitchFamily="49" charset="0"/>
                <a:cs typeface="Courier New" panose="02070309020205020404" pitchFamily="49" charset="0"/>
              </a:rPr>
              <a:t> </a:t>
            </a:r>
            <a:r>
              <a:rPr lang="en-US" altLang="zh-CN" sz="3200" b="1" dirty="0">
                <a:solidFill>
                  <a:schemeClr val="accent5">
                    <a:lumMod val="75000"/>
                  </a:schemeClr>
                </a:solidFill>
                <a:latin typeface="Courier New" panose="02070309020205020404" pitchFamily="49" charset="0"/>
                <a:cs typeface="Courier New" panose="02070309020205020404" pitchFamily="49" charset="0"/>
              </a:rPr>
              <a:t>y</a:t>
            </a:r>
          </a:p>
          <a:p>
            <a:pPr algn="ctr">
              <a:lnSpc>
                <a:spcPct val="150000"/>
              </a:lnSpc>
            </a:pPr>
            <a:r>
              <a:rPr lang="zh-CN" altLang="en-US" sz="3200" dirty="0"/>
              <a:t>相当于</a:t>
            </a:r>
            <a:endParaRPr lang="en-US" altLang="zh-CN" sz="3200" dirty="0"/>
          </a:p>
          <a:p>
            <a:pPr algn="ctr">
              <a:lnSpc>
                <a:spcPct val="150000"/>
              </a:lnSpc>
            </a:pPr>
            <a:r>
              <a:rPr lang="en-US" altLang="zh-CN" sz="3200" i="1" dirty="0" err="1">
                <a:latin typeface="Courier New" panose="02070309020205020404" pitchFamily="49" charset="0"/>
                <a:cs typeface="Courier New" panose="02070309020205020404" pitchFamily="49" charset="0"/>
              </a:rPr>
              <a:t>func</a:t>
            </a:r>
            <a:r>
              <a:rPr lang="en-US" altLang="zh-CN" sz="3200" dirty="0">
                <a:latin typeface="Courier New" panose="02070309020205020404" pitchFamily="49" charset="0"/>
                <a:cs typeface="Courier New" panose="02070309020205020404" pitchFamily="49" charset="0"/>
              </a:rPr>
              <a:t>(</a:t>
            </a:r>
            <a:r>
              <a:rPr lang="en-US" altLang="zh-CN" sz="3200" b="1" dirty="0">
                <a:solidFill>
                  <a:schemeClr val="accent5">
                    <a:lumMod val="75000"/>
                  </a:schemeClr>
                </a:solidFill>
                <a:latin typeface="Courier New" panose="02070309020205020404" pitchFamily="49" charset="0"/>
                <a:cs typeface="Courier New" panose="02070309020205020404" pitchFamily="49" charset="0"/>
              </a:rPr>
              <a:t>x</a:t>
            </a:r>
            <a:r>
              <a:rPr lang="en-US" altLang="zh-CN" sz="3200" dirty="0">
                <a:latin typeface="Courier New" panose="02070309020205020404" pitchFamily="49" charset="0"/>
                <a:cs typeface="Courier New" panose="02070309020205020404" pitchFamily="49" charset="0"/>
              </a:rPr>
              <a:t>, </a:t>
            </a:r>
            <a:r>
              <a:rPr lang="en-US" altLang="zh-CN" sz="3200" b="1" dirty="0">
                <a:solidFill>
                  <a:schemeClr val="accent5">
                    <a:lumMod val="75000"/>
                  </a:schemeClr>
                </a:solidFill>
                <a:latin typeface="Courier New" panose="02070309020205020404" pitchFamily="49" charset="0"/>
                <a:cs typeface="Courier New" panose="02070309020205020404" pitchFamily="49" charset="0"/>
              </a:rPr>
              <a:t>y</a:t>
            </a:r>
            <a:r>
              <a:rPr lang="en-US" altLang="zh-CN" sz="3200" dirty="0">
                <a:latin typeface="Courier New" panose="02070309020205020404" pitchFamily="49" charset="0"/>
                <a:cs typeface="Courier New" panose="02070309020205020404" pitchFamily="49" charset="0"/>
              </a:rPr>
              <a:t>)</a:t>
            </a:r>
            <a:endParaRPr lang="zh-CN" altLang="en-US" sz="3200" dirty="0">
              <a:latin typeface="Courier New" panose="02070309020205020404" pitchFamily="49" charset="0"/>
              <a:cs typeface="Courier New" panose="02070309020205020404" pitchFamily="49" charset="0"/>
            </a:endParaRPr>
          </a:p>
        </p:txBody>
      </p:sp>
      <p:sp>
        <p:nvSpPr>
          <p:cNvPr id="9" name="文本框 8">
            <a:extLst>
              <a:ext uri="{FF2B5EF4-FFF2-40B4-BE49-F238E27FC236}">
                <a16:creationId xmlns:a16="http://schemas.microsoft.com/office/drawing/2014/main" id="{26B88F6F-A614-4C34-AC1C-5E5016BA94A0}"/>
              </a:ext>
            </a:extLst>
          </p:cNvPr>
          <p:cNvSpPr txBox="1"/>
          <p:nvPr/>
        </p:nvSpPr>
        <p:spPr>
          <a:xfrm>
            <a:off x="400050" y="327451"/>
            <a:ext cx="2646878" cy="830997"/>
          </a:xfrm>
          <a:prstGeom prst="rect">
            <a:avLst/>
          </a:prstGeom>
          <a:noFill/>
        </p:spPr>
        <p:txBody>
          <a:bodyPr wrap="none" rtlCol="0">
            <a:spAutoFit/>
          </a:bodyPr>
          <a:lstStyle/>
          <a:p>
            <a:r>
              <a:rPr lang="zh-CN" altLang="en-US" sz="4800" b="1" dirty="0">
                <a:solidFill>
                  <a:schemeClr val="bg1"/>
                </a:solidFill>
              </a:rPr>
              <a:t>流式输出</a:t>
            </a:r>
          </a:p>
        </p:txBody>
      </p:sp>
      <p:pic>
        <p:nvPicPr>
          <p:cNvPr id="2" name="图片 1">
            <a:extLst>
              <a:ext uri="{FF2B5EF4-FFF2-40B4-BE49-F238E27FC236}">
                <a16:creationId xmlns:a16="http://schemas.microsoft.com/office/drawing/2014/main" id="{0F808F2D-0C58-41DE-88C6-39EECC4C6235}"/>
              </a:ext>
            </a:extLst>
          </p:cNvPr>
          <p:cNvPicPr>
            <a:picLocks noChangeAspect="1"/>
          </p:cNvPicPr>
          <p:nvPr/>
        </p:nvPicPr>
        <p:blipFill>
          <a:blip r:embed="rId3"/>
          <a:stretch>
            <a:fillRect/>
          </a:stretch>
        </p:blipFill>
        <p:spPr>
          <a:xfrm>
            <a:off x="1066363" y="3114814"/>
            <a:ext cx="5365115" cy="1889125"/>
          </a:xfrm>
          <a:prstGeom prst="rect">
            <a:avLst/>
          </a:prstGeom>
        </p:spPr>
      </p:pic>
    </p:spTree>
    <p:extLst>
      <p:ext uri="{BB962C8B-B14F-4D97-AF65-F5344CB8AC3E}">
        <p14:creationId xmlns:p14="http://schemas.microsoft.com/office/powerpoint/2010/main" val="799680788"/>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a:off x="0" y="0"/>
            <a:ext cx="12192000" cy="14859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6B88F6F-A614-4C34-AC1C-5E5016BA94A0}"/>
              </a:ext>
            </a:extLst>
          </p:cNvPr>
          <p:cNvSpPr txBox="1"/>
          <p:nvPr/>
        </p:nvSpPr>
        <p:spPr>
          <a:xfrm>
            <a:off x="400050" y="327451"/>
            <a:ext cx="2646878" cy="830997"/>
          </a:xfrm>
          <a:prstGeom prst="rect">
            <a:avLst/>
          </a:prstGeom>
          <a:noFill/>
        </p:spPr>
        <p:txBody>
          <a:bodyPr wrap="none" rtlCol="0">
            <a:spAutoFit/>
          </a:bodyPr>
          <a:lstStyle/>
          <a:p>
            <a:r>
              <a:rPr lang="zh-CN" altLang="en-US" sz="4800" b="1" dirty="0">
                <a:solidFill>
                  <a:schemeClr val="bg1"/>
                </a:solidFill>
              </a:rPr>
              <a:t>流式输出</a:t>
            </a:r>
          </a:p>
        </p:txBody>
      </p:sp>
      <p:sp>
        <p:nvSpPr>
          <p:cNvPr id="5" name="文本框 4">
            <a:extLst>
              <a:ext uri="{FF2B5EF4-FFF2-40B4-BE49-F238E27FC236}">
                <a16:creationId xmlns:a16="http://schemas.microsoft.com/office/drawing/2014/main" id="{2CC53E90-4046-47BE-A08F-F9A9843CB10F}"/>
              </a:ext>
            </a:extLst>
          </p:cNvPr>
          <p:cNvSpPr txBox="1"/>
          <p:nvPr/>
        </p:nvSpPr>
        <p:spPr>
          <a:xfrm>
            <a:off x="4028767" y="5784234"/>
            <a:ext cx="4134465" cy="523220"/>
          </a:xfrm>
          <a:prstGeom prst="rect">
            <a:avLst/>
          </a:prstGeom>
          <a:noFill/>
        </p:spPr>
        <p:txBody>
          <a:bodyPr wrap="none" rtlCol="0">
            <a:spAutoFit/>
          </a:bodyPr>
          <a:lstStyle/>
          <a:p>
            <a:r>
              <a:rPr lang="zh-CN" altLang="en-US" sz="2800" b="1" dirty="0">
                <a:solidFill>
                  <a:schemeClr val="accent5">
                    <a:lumMod val="75000"/>
                  </a:schemeClr>
                </a:solidFill>
              </a:rPr>
              <a:t>标识符可以使用特殊符号</a:t>
            </a:r>
          </a:p>
        </p:txBody>
      </p:sp>
      <p:pic>
        <p:nvPicPr>
          <p:cNvPr id="3" name="图片 2">
            <a:extLst>
              <a:ext uri="{FF2B5EF4-FFF2-40B4-BE49-F238E27FC236}">
                <a16:creationId xmlns:a16="http://schemas.microsoft.com/office/drawing/2014/main" id="{3D437AEE-237A-45FD-8F06-4CF58D20E68A}"/>
              </a:ext>
            </a:extLst>
          </p:cNvPr>
          <p:cNvPicPr>
            <a:picLocks noChangeAspect="1"/>
          </p:cNvPicPr>
          <p:nvPr/>
        </p:nvPicPr>
        <p:blipFill>
          <a:blip r:embed="rId3"/>
          <a:stretch>
            <a:fillRect/>
          </a:stretch>
        </p:blipFill>
        <p:spPr>
          <a:xfrm>
            <a:off x="2962275" y="2133922"/>
            <a:ext cx="6267450" cy="3352800"/>
          </a:xfrm>
          <a:prstGeom prst="rect">
            <a:avLst/>
          </a:prstGeom>
        </p:spPr>
      </p:pic>
    </p:spTree>
    <p:extLst>
      <p:ext uri="{BB962C8B-B14F-4D97-AF65-F5344CB8AC3E}">
        <p14:creationId xmlns:p14="http://schemas.microsoft.com/office/powerpoint/2010/main" val="391835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a:off x="0" y="0"/>
            <a:ext cx="12192000" cy="14859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6B88F6F-A614-4C34-AC1C-5E5016BA94A0}"/>
              </a:ext>
            </a:extLst>
          </p:cNvPr>
          <p:cNvSpPr txBox="1"/>
          <p:nvPr/>
        </p:nvSpPr>
        <p:spPr>
          <a:xfrm>
            <a:off x="-101600" y="327451"/>
            <a:ext cx="3877985" cy="830997"/>
          </a:xfrm>
          <a:prstGeom prst="rect">
            <a:avLst/>
          </a:prstGeom>
          <a:noFill/>
        </p:spPr>
        <p:txBody>
          <a:bodyPr wrap="none" rtlCol="0">
            <a:spAutoFit/>
          </a:bodyPr>
          <a:lstStyle/>
          <a:p>
            <a:r>
              <a:rPr lang="zh-CN" altLang="en-US" sz="4800" b="1" dirty="0">
                <a:solidFill>
                  <a:schemeClr val="bg1"/>
                </a:solidFill>
              </a:rPr>
              <a:t>“自然语言”</a:t>
            </a:r>
          </a:p>
        </p:txBody>
      </p:sp>
      <p:pic>
        <p:nvPicPr>
          <p:cNvPr id="3" name="图片 2">
            <a:extLst>
              <a:ext uri="{FF2B5EF4-FFF2-40B4-BE49-F238E27FC236}">
                <a16:creationId xmlns:a16="http://schemas.microsoft.com/office/drawing/2014/main" id="{BF661937-A9CE-40E1-BD22-90B2EA3A4B93}"/>
              </a:ext>
            </a:extLst>
          </p:cNvPr>
          <p:cNvPicPr>
            <a:picLocks noChangeAspect="1"/>
          </p:cNvPicPr>
          <p:nvPr/>
        </p:nvPicPr>
        <p:blipFill>
          <a:blip r:embed="rId3"/>
          <a:stretch>
            <a:fillRect/>
          </a:stretch>
        </p:blipFill>
        <p:spPr>
          <a:xfrm>
            <a:off x="2743200" y="2778125"/>
            <a:ext cx="6705600" cy="1885950"/>
          </a:xfrm>
          <a:prstGeom prst="rect">
            <a:avLst/>
          </a:prstGeom>
        </p:spPr>
      </p:pic>
      <p:sp>
        <p:nvSpPr>
          <p:cNvPr id="5" name="文本框 4">
            <a:extLst>
              <a:ext uri="{FF2B5EF4-FFF2-40B4-BE49-F238E27FC236}">
                <a16:creationId xmlns:a16="http://schemas.microsoft.com/office/drawing/2014/main" id="{CF12A8DF-20B8-48A8-9FE1-BEA35F8F00BC}"/>
              </a:ext>
            </a:extLst>
          </p:cNvPr>
          <p:cNvSpPr txBox="1"/>
          <p:nvPr/>
        </p:nvSpPr>
        <p:spPr>
          <a:xfrm>
            <a:off x="4567376" y="5280680"/>
            <a:ext cx="3057247" cy="523220"/>
          </a:xfrm>
          <a:prstGeom prst="rect">
            <a:avLst/>
          </a:prstGeom>
          <a:noFill/>
        </p:spPr>
        <p:txBody>
          <a:bodyPr wrap="none" rtlCol="0">
            <a:spAutoFit/>
          </a:bodyPr>
          <a:lstStyle/>
          <a:p>
            <a:r>
              <a:rPr lang="zh-CN" altLang="en-US" sz="2800" b="1" dirty="0">
                <a:solidFill>
                  <a:schemeClr val="accent5">
                    <a:lumMod val="75000"/>
                  </a:schemeClr>
                </a:solidFill>
              </a:rPr>
              <a:t>大量使用中缀函数</a:t>
            </a:r>
          </a:p>
        </p:txBody>
      </p:sp>
    </p:spTree>
    <p:extLst>
      <p:ext uri="{BB962C8B-B14F-4D97-AF65-F5344CB8AC3E}">
        <p14:creationId xmlns:p14="http://schemas.microsoft.com/office/powerpoint/2010/main" val="27560519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a:off x="0" y="0"/>
            <a:ext cx="12192000" cy="14859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6B88F6F-A614-4C34-AC1C-5E5016BA94A0}"/>
              </a:ext>
            </a:extLst>
          </p:cNvPr>
          <p:cNvSpPr txBox="1"/>
          <p:nvPr/>
        </p:nvSpPr>
        <p:spPr>
          <a:xfrm>
            <a:off x="400050" y="327451"/>
            <a:ext cx="5109091" cy="830997"/>
          </a:xfrm>
          <a:prstGeom prst="rect">
            <a:avLst/>
          </a:prstGeom>
          <a:noFill/>
        </p:spPr>
        <p:txBody>
          <a:bodyPr wrap="none" rtlCol="0">
            <a:spAutoFit/>
          </a:bodyPr>
          <a:lstStyle/>
          <a:p>
            <a:r>
              <a:rPr lang="zh-CN" altLang="en-US" sz="4800" b="1" dirty="0">
                <a:solidFill>
                  <a:schemeClr val="bg1"/>
                </a:solidFill>
              </a:rPr>
              <a:t>迭代器和中缀函数</a:t>
            </a:r>
          </a:p>
        </p:txBody>
      </p:sp>
      <p:pic>
        <p:nvPicPr>
          <p:cNvPr id="2" name="图片 1">
            <a:extLst>
              <a:ext uri="{FF2B5EF4-FFF2-40B4-BE49-F238E27FC236}">
                <a16:creationId xmlns:a16="http://schemas.microsoft.com/office/drawing/2014/main" id="{9A7B3666-3697-4C1F-A14A-5D9174A2E291}"/>
              </a:ext>
            </a:extLst>
          </p:cNvPr>
          <p:cNvPicPr>
            <a:picLocks noChangeAspect="1"/>
          </p:cNvPicPr>
          <p:nvPr/>
        </p:nvPicPr>
        <p:blipFill>
          <a:blip r:embed="rId3"/>
          <a:stretch>
            <a:fillRect/>
          </a:stretch>
        </p:blipFill>
        <p:spPr>
          <a:xfrm>
            <a:off x="717807" y="2920000"/>
            <a:ext cx="4241543" cy="2402168"/>
          </a:xfrm>
          <a:prstGeom prst="rect">
            <a:avLst/>
          </a:prstGeom>
        </p:spPr>
      </p:pic>
      <p:pic>
        <p:nvPicPr>
          <p:cNvPr id="4" name="图片 3">
            <a:extLst>
              <a:ext uri="{FF2B5EF4-FFF2-40B4-BE49-F238E27FC236}">
                <a16:creationId xmlns:a16="http://schemas.microsoft.com/office/drawing/2014/main" id="{47DEEC20-9D0A-438E-A72C-A21F4499F0EE}"/>
              </a:ext>
            </a:extLst>
          </p:cNvPr>
          <p:cNvPicPr>
            <a:picLocks noChangeAspect="1"/>
          </p:cNvPicPr>
          <p:nvPr/>
        </p:nvPicPr>
        <p:blipFill>
          <a:blip r:embed="rId4"/>
          <a:stretch>
            <a:fillRect/>
          </a:stretch>
        </p:blipFill>
        <p:spPr>
          <a:xfrm>
            <a:off x="5933819" y="3429000"/>
            <a:ext cx="5718432" cy="1384168"/>
          </a:xfrm>
          <a:prstGeom prst="rect">
            <a:avLst/>
          </a:prstGeom>
        </p:spPr>
      </p:pic>
    </p:spTree>
    <p:extLst>
      <p:ext uri="{BB962C8B-B14F-4D97-AF65-F5344CB8AC3E}">
        <p14:creationId xmlns:p14="http://schemas.microsoft.com/office/powerpoint/2010/main" val="743938685"/>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00E7778-F6A7-4D78-8E89-31C8C128738D}"/>
              </a:ext>
            </a:extLst>
          </p:cNvPr>
          <p:cNvSpPr txBox="1"/>
          <p:nvPr/>
        </p:nvSpPr>
        <p:spPr>
          <a:xfrm>
            <a:off x="4895850" y="2490281"/>
            <a:ext cx="5724644" cy="1877437"/>
          </a:xfrm>
          <a:prstGeom prst="rect">
            <a:avLst/>
          </a:prstGeom>
          <a:noFill/>
        </p:spPr>
        <p:txBody>
          <a:bodyPr wrap="none" rtlCol="0">
            <a:spAutoFit/>
          </a:bodyPr>
          <a:lstStyle/>
          <a:p>
            <a:r>
              <a:rPr lang="zh-CN" altLang="en-US" sz="7200" b="1" dirty="0">
                <a:solidFill>
                  <a:schemeClr val="bg1"/>
                </a:solidFill>
              </a:rPr>
              <a:t>羽语言编译器</a:t>
            </a:r>
            <a:endParaRPr lang="en-US" altLang="zh-CN" sz="7200" b="1" dirty="0">
              <a:solidFill>
                <a:schemeClr val="bg1"/>
              </a:solidFill>
            </a:endParaRPr>
          </a:p>
          <a:p>
            <a:r>
              <a:rPr lang="zh-CN" altLang="en-US" sz="4400" dirty="0">
                <a:solidFill>
                  <a:schemeClr val="bg1"/>
                </a:solidFill>
              </a:rPr>
              <a:t>已于</a:t>
            </a:r>
            <a:r>
              <a:rPr lang="en-US" altLang="zh-CN" sz="4400" dirty="0">
                <a:solidFill>
                  <a:schemeClr val="bg1"/>
                </a:solidFill>
              </a:rPr>
              <a:t>GitHub</a:t>
            </a:r>
            <a:r>
              <a:rPr lang="zh-CN" altLang="en-US" sz="4400" dirty="0">
                <a:solidFill>
                  <a:schemeClr val="bg1"/>
                </a:solidFill>
              </a:rPr>
              <a:t>开源</a:t>
            </a:r>
          </a:p>
        </p:txBody>
      </p:sp>
      <p:grpSp>
        <p:nvGrpSpPr>
          <p:cNvPr id="5" name="组合 4">
            <a:extLst>
              <a:ext uri="{FF2B5EF4-FFF2-40B4-BE49-F238E27FC236}">
                <a16:creationId xmlns:a16="http://schemas.microsoft.com/office/drawing/2014/main" id="{C2EB4997-9EA0-4263-9EA8-EE800DD5E275}"/>
              </a:ext>
            </a:extLst>
          </p:cNvPr>
          <p:cNvGrpSpPr/>
          <p:nvPr/>
        </p:nvGrpSpPr>
        <p:grpSpPr>
          <a:xfrm>
            <a:off x="1903610" y="2224978"/>
            <a:ext cx="2408039" cy="2408039"/>
            <a:chOff x="1903610" y="2224978"/>
            <a:chExt cx="2408039" cy="2408039"/>
          </a:xfrm>
        </p:grpSpPr>
        <p:pic>
          <p:nvPicPr>
            <p:cNvPr id="4" name="图片 3">
              <a:extLst>
                <a:ext uri="{FF2B5EF4-FFF2-40B4-BE49-F238E27FC236}">
                  <a16:creationId xmlns:a16="http://schemas.microsoft.com/office/drawing/2014/main" id="{74DF861B-174F-46D4-A60C-B0752475F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610" y="2224978"/>
              <a:ext cx="2408039" cy="2408039"/>
            </a:xfrm>
            <a:prstGeom prst="rect">
              <a:avLst/>
            </a:prstGeom>
          </p:spPr>
        </p:pic>
        <p:pic>
          <p:nvPicPr>
            <p:cNvPr id="13" name="图片 12">
              <a:extLst>
                <a:ext uri="{FF2B5EF4-FFF2-40B4-BE49-F238E27FC236}">
                  <a16:creationId xmlns:a16="http://schemas.microsoft.com/office/drawing/2014/main" id="{AD238B59-2490-46CC-A550-8EFBB1467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4199" y="2955567"/>
              <a:ext cx="946864" cy="946864"/>
            </a:xfrm>
            <a:prstGeom prst="rect">
              <a:avLst/>
            </a:prstGeom>
          </p:spPr>
        </p:pic>
      </p:grpSp>
    </p:spTree>
    <p:extLst>
      <p:ext uri="{BB962C8B-B14F-4D97-AF65-F5344CB8AC3E}">
        <p14:creationId xmlns:p14="http://schemas.microsoft.com/office/powerpoint/2010/main" val="3048910644"/>
      </p:ext>
    </p:extLst>
  </p:cSld>
  <p:clrMapOvr>
    <a:masterClrMapping/>
  </p:clrMapOvr>
  <p:transition spd="slow">
    <p:push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4E27144-35C3-4594-9ECB-7800D95471EC}"/>
              </a:ext>
            </a:extLst>
          </p:cNvPr>
          <p:cNvSpPr/>
          <p:nvPr/>
        </p:nvSpPr>
        <p:spPr>
          <a:xfrm rot="199339">
            <a:off x="9655398" y="-168249"/>
            <a:ext cx="2841647" cy="72261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3A4743D-7ACA-455E-B14B-F02018ABFDDB}"/>
              </a:ext>
            </a:extLst>
          </p:cNvPr>
          <p:cNvSpPr txBox="1"/>
          <p:nvPr/>
        </p:nvSpPr>
        <p:spPr>
          <a:xfrm>
            <a:off x="548749" y="1792300"/>
            <a:ext cx="5314275" cy="1631216"/>
          </a:xfrm>
          <a:prstGeom prst="rect">
            <a:avLst/>
          </a:prstGeom>
          <a:noFill/>
        </p:spPr>
        <p:txBody>
          <a:bodyPr wrap="none" rtlCol="0">
            <a:spAutoFit/>
          </a:bodyPr>
          <a:lstStyle/>
          <a:p>
            <a:r>
              <a:rPr lang="zh-CN" altLang="en-US" sz="10000" b="1" dirty="0">
                <a:solidFill>
                  <a:schemeClr val="accent5">
                    <a:lumMod val="75000"/>
                  </a:schemeClr>
                </a:solidFill>
              </a:rPr>
              <a:t>操作系统</a:t>
            </a:r>
          </a:p>
        </p:txBody>
      </p:sp>
      <p:sp>
        <p:nvSpPr>
          <p:cNvPr id="6" name="文本框 5">
            <a:extLst>
              <a:ext uri="{FF2B5EF4-FFF2-40B4-BE49-F238E27FC236}">
                <a16:creationId xmlns:a16="http://schemas.microsoft.com/office/drawing/2014/main" id="{61AA38A1-14F7-4492-A1C9-7EADD10CFB4E}"/>
              </a:ext>
            </a:extLst>
          </p:cNvPr>
          <p:cNvSpPr txBox="1"/>
          <p:nvPr/>
        </p:nvSpPr>
        <p:spPr>
          <a:xfrm>
            <a:off x="548749" y="1013567"/>
            <a:ext cx="3390672" cy="861774"/>
          </a:xfrm>
          <a:prstGeom prst="rect">
            <a:avLst/>
          </a:prstGeom>
          <a:noFill/>
        </p:spPr>
        <p:txBody>
          <a:bodyPr wrap="none" rtlCol="0">
            <a:spAutoFit/>
          </a:bodyPr>
          <a:lstStyle/>
          <a:p>
            <a:r>
              <a:rPr lang="zh-CN" altLang="en-US" sz="5000" dirty="0">
                <a:solidFill>
                  <a:schemeClr val="accent5">
                    <a:lumMod val="75000"/>
                  </a:schemeClr>
                </a:solidFill>
              </a:rPr>
              <a:t>灵魂之所在</a:t>
            </a:r>
          </a:p>
        </p:txBody>
      </p:sp>
      <p:grpSp>
        <p:nvGrpSpPr>
          <p:cNvPr id="10" name="组合 9">
            <a:extLst>
              <a:ext uri="{FF2B5EF4-FFF2-40B4-BE49-F238E27FC236}">
                <a16:creationId xmlns:a16="http://schemas.microsoft.com/office/drawing/2014/main" id="{849304C2-3050-4305-BCB0-D0FC989587D1}"/>
              </a:ext>
            </a:extLst>
          </p:cNvPr>
          <p:cNvGrpSpPr/>
          <p:nvPr/>
        </p:nvGrpSpPr>
        <p:grpSpPr>
          <a:xfrm>
            <a:off x="7227154" y="4611643"/>
            <a:ext cx="1600200" cy="1206500"/>
            <a:chOff x="7227154" y="4611643"/>
            <a:chExt cx="1600200" cy="1206500"/>
          </a:xfrm>
        </p:grpSpPr>
        <p:sp>
          <p:nvSpPr>
            <p:cNvPr id="8" name="矩形: 圆角 7">
              <a:extLst>
                <a:ext uri="{FF2B5EF4-FFF2-40B4-BE49-F238E27FC236}">
                  <a16:creationId xmlns:a16="http://schemas.microsoft.com/office/drawing/2014/main" id="{5067DA61-866B-4243-9ABB-3BBEAF0AE795}"/>
                </a:ext>
              </a:extLst>
            </p:cNvPr>
            <p:cNvSpPr/>
            <p:nvPr/>
          </p:nvSpPr>
          <p:spPr>
            <a:xfrm>
              <a:off x="7227154" y="4611643"/>
              <a:ext cx="1600200" cy="1206500"/>
            </a:xfrm>
            <a:prstGeom prst="roundRect">
              <a:avLst>
                <a:gd name="adj" fmla="val 15544"/>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82C0180-F877-4E67-894A-A5704FA2FF04}"/>
                </a:ext>
              </a:extLst>
            </p:cNvPr>
            <p:cNvSpPr txBox="1"/>
            <p:nvPr/>
          </p:nvSpPr>
          <p:spPr>
            <a:xfrm>
              <a:off x="7292035" y="4611643"/>
              <a:ext cx="736099" cy="646331"/>
            </a:xfrm>
            <a:prstGeom prst="rect">
              <a:avLst/>
            </a:prstGeom>
            <a:noFill/>
          </p:spPr>
          <p:txBody>
            <a:bodyPr wrap="none" rtlCol="0">
              <a:spAutoFit/>
            </a:bodyPr>
            <a:lstStyle/>
            <a:p>
              <a:r>
                <a:rPr lang="en-US" altLang="zh-CN" sz="3600" b="1" dirty="0">
                  <a:solidFill>
                    <a:schemeClr val="bg1"/>
                  </a:solidFill>
                </a:rPr>
                <a:t>&gt;_</a:t>
              </a:r>
              <a:endParaRPr lang="zh-CN" altLang="en-US" sz="3600" b="1" dirty="0">
                <a:solidFill>
                  <a:schemeClr val="bg1"/>
                </a:solidFill>
              </a:endParaRPr>
            </a:p>
          </p:txBody>
        </p:sp>
      </p:grpSp>
    </p:spTree>
    <p:extLst>
      <p:ext uri="{BB962C8B-B14F-4D97-AF65-F5344CB8AC3E}">
        <p14:creationId xmlns:p14="http://schemas.microsoft.com/office/powerpoint/2010/main" val="1191474185"/>
      </p:ext>
    </p:extLst>
  </p:cSld>
  <p:clrMapOvr>
    <a:masterClrMapping/>
  </p:clrMapOvr>
  <p:transition spd="slow">
    <p:push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32BACA8-D9BA-4829-9473-DE76CEC5D7C5}"/>
              </a:ext>
            </a:extLst>
          </p:cNvPr>
          <p:cNvGrpSpPr/>
          <p:nvPr/>
        </p:nvGrpSpPr>
        <p:grpSpPr>
          <a:xfrm>
            <a:off x="3664491" y="948980"/>
            <a:ext cx="7328966" cy="5496493"/>
            <a:chOff x="3104084" y="567980"/>
            <a:chExt cx="8158170" cy="6118370"/>
          </a:xfrm>
        </p:grpSpPr>
        <p:pic>
          <p:nvPicPr>
            <p:cNvPr id="6" name="图片 5">
              <a:extLst>
                <a:ext uri="{FF2B5EF4-FFF2-40B4-BE49-F238E27FC236}">
                  <a16:creationId xmlns:a16="http://schemas.microsoft.com/office/drawing/2014/main" id="{FB558519-7AF0-4CFC-B766-F3D280B7D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432" y="726531"/>
              <a:ext cx="7867474" cy="5801269"/>
            </a:xfrm>
            <a:prstGeom prst="rect">
              <a:avLst/>
            </a:prstGeom>
          </p:spPr>
        </p:pic>
        <p:sp>
          <p:nvSpPr>
            <p:cNvPr id="7" name="矩形 6">
              <a:extLst>
                <a:ext uri="{FF2B5EF4-FFF2-40B4-BE49-F238E27FC236}">
                  <a16:creationId xmlns:a16="http://schemas.microsoft.com/office/drawing/2014/main" id="{78C03B1F-C45D-47D9-A3C6-5DC9F35B7962}"/>
                </a:ext>
              </a:extLst>
            </p:cNvPr>
            <p:cNvSpPr/>
            <p:nvPr/>
          </p:nvSpPr>
          <p:spPr>
            <a:xfrm>
              <a:off x="3104084" y="567980"/>
              <a:ext cx="8158170" cy="611837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34E27144-35C3-4594-9ECB-7800D95471EC}"/>
              </a:ext>
            </a:extLst>
          </p:cNvPr>
          <p:cNvSpPr/>
          <p:nvPr/>
        </p:nvSpPr>
        <p:spPr>
          <a:xfrm rot="199339">
            <a:off x="-351464" y="-184074"/>
            <a:ext cx="2840910" cy="72261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963F4109-3A15-4756-9CAB-17F1125780F3}"/>
              </a:ext>
            </a:extLst>
          </p:cNvPr>
          <p:cNvSpPr txBox="1"/>
          <p:nvPr/>
        </p:nvSpPr>
        <p:spPr>
          <a:xfrm>
            <a:off x="136622" y="726531"/>
            <a:ext cx="2236510" cy="707886"/>
          </a:xfrm>
          <a:prstGeom prst="rect">
            <a:avLst/>
          </a:prstGeom>
          <a:noFill/>
        </p:spPr>
        <p:txBody>
          <a:bodyPr wrap="none" rtlCol="0">
            <a:spAutoFit/>
          </a:bodyPr>
          <a:lstStyle/>
          <a:p>
            <a:r>
              <a:rPr lang="zh-CN" altLang="en-US" sz="4000" b="1" dirty="0">
                <a:solidFill>
                  <a:schemeClr val="bg1"/>
                </a:solidFill>
              </a:rPr>
              <a:t>操作系统</a:t>
            </a:r>
          </a:p>
        </p:txBody>
      </p:sp>
      <p:sp>
        <p:nvSpPr>
          <p:cNvPr id="2" name="文本框 1">
            <a:extLst>
              <a:ext uri="{FF2B5EF4-FFF2-40B4-BE49-F238E27FC236}">
                <a16:creationId xmlns:a16="http://schemas.microsoft.com/office/drawing/2014/main" id="{DD099271-84AD-4C0A-8917-6B34199263C4}"/>
              </a:ext>
            </a:extLst>
          </p:cNvPr>
          <p:cNvSpPr txBox="1"/>
          <p:nvPr/>
        </p:nvSpPr>
        <p:spPr>
          <a:xfrm>
            <a:off x="5487980" y="495699"/>
            <a:ext cx="6151044" cy="1169551"/>
          </a:xfrm>
          <a:prstGeom prst="rect">
            <a:avLst/>
          </a:prstGeom>
          <a:noFill/>
        </p:spPr>
        <p:txBody>
          <a:bodyPr wrap="none" rtlCol="0">
            <a:spAutoFit/>
          </a:bodyPr>
          <a:lstStyle/>
          <a:p>
            <a:pPr algn="r"/>
            <a:r>
              <a:rPr lang="zh-CN" altLang="en-US" sz="7000" b="1" dirty="0">
                <a:solidFill>
                  <a:schemeClr val="accent5">
                    <a:lumMod val="75000"/>
                  </a:schemeClr>
                </a:solidFill>
              </a:rPr>
              <a:t>寂</a:t>
            </a:r>
            <a:r>
              <a:rPr lang="en-US" altLang="zh-CN" sz="7000" b="1" dirty="0">
                <a:solidFill>
                  <a:schemeClr val="accent5">
                    <a:lumMod val="75000"/>
                  </a:schemeClr>
                </a:solidFill>
              </a:rPr>
              <a:t>OS (</a:t>
            </a:r>
            <a:r>
              <a:rPr lang="en-US" altLang="zh-CN" sz="7000" b="1" dirty="0" err="1">
                <a:solidFill>
                  <a:schemeClr val="accent5">
                    <a:lumMod val="75000"/>
                  </a:schemeClr>
                </a:solidFill>
              </a:rPr>
              <a:t>GeeOS</a:t>
            </a:r>
            <a:r>
              <a:rPr lang="en-US" altLang="zh-CN" sz="7000" b="1" dirty="0">
                <a:solidFill>
                  <a:schemeClr val="accent5">
                    <a:lumMod val="75000"/>
                  </a:schemeClr>
                </a:solidFill>
              </a:rPr>
              <a:t>)</a:t>
            </a:r>
            <a:endParaRPr lang="zh-CN" altLang="en-US" sz="7000" b="1" dirty="0">
              <a:solidFill>
                <a:schemeClr val="accent5">
                  <a:lumMod val="75000"/>
                </a:schemeClr>
              </a:solidFill>
            </a:endParaRPr>
          </a:p>
        </p:txBody>
      </p:sp>
      <p:sp>
        <p:nvSpPr>
          <p:cNvPr id="3" name="文本框 2">
            <a:extLst>
              <a:ext uri="{FF2B5EF4-FFF2-40B4-BE49-F238E27FC236}">
                <a16:creationId xmlns:a16="http://schemas.microsoft.com/office/drawing/2014/main" id="{A4A4E89C-6586-4558-8F83-37C06C0F09D9}"/>
              </a:ext>
            </a:extLst>
          </p:cNvPr>
          <p:cNvSpPr txBox="1"/>
          <p:nvPr/>
        </p:nvSpPr>
        <p:spPr>
          <a:xfrm>
            <a:off x="3473450" y="2374900"/>
            <a:ext cx="7520007" cy="346998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3000" dirty="0"/>
              <a:t>使用</a:t>
            </a:r>
            <a:r>
              <a:rPr lang="zh-CN" altLang="en-US" sz="3000" b="1" dirty="0">
                <a:solidFill>
                  <a:schemeClr val="accent5">
                    <a:lumMod val="75000"/>
                  </a:schemeClr>
                </a:solidFill>
              </a:rPr>
              <a:t>羽语言实现</a:t>
            </a:r>
            <a:r>
              <a:rPr lang="zh-CN" altLang="en-US" sz="3000" dirty="0"/>
              <a:t>，充分运用高级特性</a:t>
            </a:r>
            <a:endParaRPr lang="en-US" altLang="zh-CN" sz="3000" dirty="0"/>
          </a:p>
          <a:p>
            <a:pPr marL="285750" indent="-285750">
              <a:lnSpc>
                <a:spcPct val="150000"/>
              </a:lnSpc>
              <a:buFont typeface="Arial" panose="020B0604020202020204" pitchFamily="34" charset="0"/>
              <a:buChar char="•"/>
            </a:pPr>
            <a:r>
              <a:rPr lang="zh-CN" altLang="en-US" sz="3000" dirty="0"/>
              <a:t>功能完备，实现精简，</a:t>
            </a:r>
            <a:r>
              <a:rPr lang="zh-CN" altLang="en-US" sz="3000" b="1" dirty="0">
                <a:solidFill>
                  <a:schemeClr val="accent5">
                    <a:lumMod val="75000"/>
                  </a:schemeClr>
                </a:solidFill>
              </a:rPr>
              <a:t>代码量小于</a:t>
            </a:r>
            <a:r>
              <a:rPr lang="en-US" altLang="zh-CN" sz="3000" b="1" dirty="0">
                <a:solidFill>
                  <a:schemeClr val="accent5">
                    <a:lumMod val="75000"/>
                  </a:schemeClr>
                </a:solidFill>
              </a:rPr>
              <a:t>5500</a:t>
            </a:r>
            <a:r>
              <a:rPr lang="zh-CN" altLang="en-US" sz="3000" b="1" dirty="0">
                <a:solidFill>
                  <a:schemeClr val="accent5">
                    <a:lumMod val="75000"/>
                  </a:schemeClr>
                </a:solidFill>
              </a:rPr>
              <a:t>行</a:t>
            </a:r>
            <a:endParaRPr lang="en-US" altLang="zh-CN" sz="30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3000" dirty="0"/>
              <a:t>引导程序</a:t>
            </a:r>
            <a:r>
              <a:rPr lang="zh-CN" altLang="en-US" sz="3000" b="1" dirty="0">
                <a:solidFill>
                  <a:schemeClr val="accent5">
                    <a:lumMod val="75000"/>
                  </a:schemeClr>
                </a:solidFill>
              </a:rPr>
              <a:t>与</a:t>
            </a:r>
            <a:r>
              <a:rPr lang="en-US" altLang="zh-CN" sz="3000" b="1" dirty="0">
                <a:solidFill>
                  <a:schemeClr val="accent5">
                    <a:lumMod val="75000"/>
                  </a:schemeClr>
                </a:solidFill>
              </a:rPr>
              <a:t>SoC</a:t>
            </a:r>
            <a:r>
              <a:rPr lang="zh-CN" altLang="en-US" sz="3000" b="1" dirty="0">
                <a:solidFill>
                  <a:schemeClr val="accent5">
                    <a:lumMod val="75000"/>
                  </a:schemeClr>
                </a:solidFill>
              </a:rPr>
              <a:t>充分整合</a:t>
            </a:r>
            <a:r>
              <a:rPr lang="zh-CN" altLang="en-US" sz="3000" dirty="0"/>
              <a:t>，支持串口启动</a:t>
            </a:r>
            <a:endParaRPr lang="en-US" altLang="zh-CN" sz="3000" dirty="0"/>
          </a:p>
          <a:p>
            <a:pPr marL="285750" indent="-285750">
              <a:lnSpc>
                <a:spcPct val="150000"/>
              </a:lnSpc>
              <a:buFont typeface="Arial" panose="020B0604020202020204" pitchFamily="34" charset="0"/>
              <a:buChar char="•"/>
            </a:pPr>
            <a:r>
              <a:rPr lang="zh-CN" altLang="en-US" sz="3000" b="1" dirty="0">
                <a:solidFill>
                  <a:schemeClr val="accent5">
                    <a:lumMod val="75000"/>
                  </a:schemeClr>
                </a:solidFill>
              </a:rPr>
              <a:t>自行设计的文件系统</a:t>
            </a:r>
            <a:r>
              <a:rPr lang="zh-CN" altLang="en-US" sz="3000" dirty="0"/>
              <a:t>：寂</a:t>
            </a:r>
            <a:r>
              <a:rPr lang="en-US" altLang="zh-CN" sz="3000" dirty="0"/>
              <a:t>FS</a:t>
            </a:r>
          </a:p>
          <a:p>
            <a:pPr marL="285750" indent="-285750">
              <a:lnSpc>
                <a:spcPct val="150000"/>
              </a:lnSpc>
              <a:buFont typeface="Arial" panose="020B0604020202020204" pitchFamily="34" charset="0"/>
              <a:buChar char="•"/>
            </a:pPr>
            <a:r>
              <a:rPr lang="zh-CN" altLang="en-US" sz="3000" dirty="0"/>
              <a:t>参考了</a:t>
            </a:r>
            <a:r>
              <a:rPr lang="en-US" altLang="zh-CN" sz="3000" b="1" dirty="0">
                <a:solidFill>
                  <a:schemeClr val="accent5">
                    <a:lumMod val="75000"/>
                  </a:schemeClr>
                </a:solidFill>
              </a:rPr>
              <a:t>xv6</a:t>
            </a:r>
            <a:r>
              <a:rPr lang="zh-CN" altLang="en-US" sz="3000" dirty="0"/>
              <a:t>和</a:t>
            </a:r>
            <a:r>
              <a:rPr lang="en-US" altLang="zh-CN" sz="3000" b="1" dirty="0" err="1">
                <a:solidFill>
                  <a:schemeClr val="accent5">
                    <a:lumMod val="75000"/>
                  </a:schemeClr>
                </a:solidFill>
              </a:rPr>
              <a:t>rCore</a:t>
            </a:r>
            <a:r>
              <a:rPr lang="zh-CN" altLang="en-US" sz="3000" dirty="0"/>
              <a:t>的实现</a:t>
            </a:r>
          </a:p>
        </p:txBody>
      </p:sp>
    </p:spTree>
    <p:extLst>
      <p:ext uri="{BB962C8B-B14F-4D97-AF65-F5344CB8AC3E}">
        <p14:creationId xmlns:p14="http://schemas.microsoft.com/office/powerpoint/2010/main" val="2012903976"/>
      </p:ext>
    </p:extLst>
  </p:cSld>
  <p:clrMapOvr>
    <a:masterClrMapping/>
  </p:clrMapOvr>
  <p:transition spd="slow">
    <p:push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E78525-14F9-47AD-BB88-B9B4737A725B}"/>
              </a:ext>
            </a:extLst>
          </p:cNvPr>
          <p:cNvSpPr/>
          <p:nvPr/>
        </p:nvSpPr>
        <p:spPr>
          <a:xfrm>
            <a:off x="10140950" y="-101600"/>
            <a:ext cx="2146300" cy="7048500"/>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AD4E756-0F29-428D-8A6E-59B21C560DA4}"/>
              </a:ext>
            </a:extLst>
          </p:cNvPr>
          <p:cNvSpPr txBox="1"/>
          <p:nvPr/>
        </p:nvSpPr>
        <p:spPr>
          <a:xfrm>
            <a:off x="10389731" y="393700"/>
            <a:ext cx="1210588" cy="1323439"/>
          </a:xfrm>
          <a:prstGeom prst="rect">
            <a:avLst/>
          </a:prstGeom>
          <a:noFill/>
        </p:spPr>
        <p:txBody>
          <a:bodyPr wrap="none" rtlCol="0">
            <a:spAutoFit/>
          </a:bodyPr>
          <a:lstStyle/>
          <a:p>
            <a:r>
              <a:rPr lang="zh-CN" altLang="en-US" sz="4000" b="1" dirty="0">
                <a:solidFill>
                  <a:schemeClr val="bg1"/>
                </a:solidFill>
              </a:rPr>
              <a:t>代码</a:t>
            </a:r>
            <a:endParaRPr lang="en-US" altLang="zh-CN" sz="4000" b="1" dirty="0">
              <a:solidFill>
                <a:schemeClr val="bg1"/>
              </a:solidFill>
            </a:endParaRPr>
          </a:p>
          <a:p>
            <a:r>
              <a:rPr lang="zh-CN" altLang="en-US" sz="4000" b="1" dirty="0">
                <a:solidFill>
                  <a:schemeClr val="bg1"/>
                </a:solidFill>
              </a:rPr>
              <a:t>示例</a:t>
            </a:r>
          </a:p>
        </p:txBody>
      </p:sp>
      <p:sp>
        <p:nvSpPr>
          <p:cNvPr id="4" name="文本框 3">
            <a:extLst>
              <a:ext uri="{FF2B5EF4-FFF2-40B4-BE49-F238E27FC236}">
                <a16:creationId xmlns:a16="http://schemas.microsoft.com/office/drawing/2014/main" id="{DF84B353-CFDE-436D-A581-FC82AD0F9E63}"/>
              </a:ext>
            </a:extLst>
          </p:cNvPr>
          <p:cNvSpPr txBox="1"/>
          <p:nvPr/>
        </p:nvSpPr>
        <p:spPr>
          <a:xfrm>
            <a:off x="591681" y="701476"/>
            <a:ext cx="3201517" cy="707886"/>
          </a:xfrm>
          <a:prstGeom prst="rect">
            <a:avLst/>
          </a:prstGeom>
          <a:noFill/>
        </p:spPr>
        <p:txBody>
          <a:bodyPr wrap="none" rtlCol="0">
            <a:spAutoFit/>
          </a:bodyPr>
          <a:lstStyle/>
          <a:p>
            <a:r>
              <a:rPr lang="en-US" altLang="zh-CN" sz="4000" b="1" dirty="0">
                <a:solidFill>
                  <a:schemeClr val="accent5">
                    <a:lumMod val="75000"/>
                  </a:schemeClr>
                </a:solidFill>
              </a:rPr>
              <a:t>when</a:t>
            </a:r>
            <a:r>
              <a:rPr lang="zh-CN" altLang="en-US" sz="4000" b="1" dirty="0">
                <a:solidFill>
                  <a:schemeClr val="accent5">
                    <a:lumMod val="75000"/>
                  </a:schemeClr>
                </a:solidFill>
              </a:rPr>
              <a:t> 表达式</a:t>
            </a:r>
            <a:endParaRPr lang="en-US" altLang="zh-CN" sz="4000" b="1" dirty="0">
              <a:solidFill>
                <a:schemeClr val="accent5">
                  <a:lumMod val="75000"/>
                </a:schemeClr>
              </a:solidFill>
            </a:endParaRPr>
          </a:p>
        </p:txBody>
      </p:sp>
      <p:pic>
        <p:nvPicPr>
          <p:cNvPr id="5" name="图片 4">
            <a:extLst>
              <a:ext uri="{FF2B5EF4-FFF2-40B4-BE49-F238E27FC236}">
                <a16:creationId xmlns:a16="http://schemas.microsoft.com/office/drawing/2014/main" id="{92E2D491-BB36-4756-B311-D9485AD59237}"/>
              </a:ext>
            </a:extLst>
          </p:cNvPr>
          <p:cNvPicPr>
            <a:picLocks noChangeAspect="1"/>
          </p:cNvPicPr>
          <p:nvPr/>
        </p:nvPicPr>
        <p:blipFill>
          <a:blip r:embed="rId3"/>
          <a:stretch>
            <a:fillRect/>
          </a:stretch>
        </p:blipFill>
        <p:spPr>
          <a:xfrm>
            <a:off x="1196975" y="1717139"/>
            <a:ext cx="7820235" cy="4518024"/>
          </a:xfrm>
          <a:prstGeom prst="rect">
            <a:avLst/>
          </a:prstGeom>
        </p:spPr>
      </p:pic>
    </p:spTree>
    <p:extLst>
      <p:ext uri="{BB962C8B-B14F-4D97-AF65-F5344CB8AC3E}">
        <p14:creationId xmlns:p14="http://schemas.microsoft.com/office/powerpoint/2010/main" val="2467499469"/>
      </p:ext>
    </p:extLst>
  </p:cSld>
  <p:clrMapOvr>
    <a:masterClrMapping/>
  </p:clrMapOvr>
  <p:transition spd="slow">
    <p:push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E78525-14F9-47AD-BB88-B9B4737A725B}"/>
              </a:ext>
            </a:extLst>
          </p:cNvPr>
          <p:cNvSpPr/>
          <p:nvPr/>
        </p:nvSpPr>
        <p:spPr>
          <a:xfrm>
            <a:off x="10140950" y="-101600"/>
            <a:ext cx="2146300" cy="7048500"/>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AD4E756-0F29-428D-8A6E-59B21C560DA4}"/>
              </a:ext>
            </a:extLst>
          </p:cNvPr>
          <p:cNvSpPr txBox="1"/>
          <p:nvPr/>
        </p:nvSpPr>
        <p:spPr>
          <a:xfrm>
            <a:off x="10389731" y="393700"/>
            <a:ext cx="1210588" cy="1323439"/>
          </a:xfrm>
          <a:prstGeom prst="rect">
            <a:avLst/>
          </a:prstGeom>
          <a:noFill/>
        </p:spPr>
        <p:txBody>
          <a:bodyPr wrap="none" rtlCol="0">
            <a:spAutoFit/>
          </a:bodyPr>
          <a:lstStyle/>
          <a:p>
            <a:r>
              <a:rPr lang="zh-CN" altLang="en-US" sz="4000" b="1" dirty="0">
                <a:solidFill>
                  <a:schemeClr val="bg1"/>
                </a:solidFill>
              </a:rPr>
              <a:t>代码</a:t>
            </a:r>
            <a:endParaRPr lang="en-US" altLang="zh-CN" sz="4000" b="1" dirty="0">
              <a:solidFill>
                <a:schemeClr val="bg1"/>
              </a:solidFill>
            </a:endParaRPr>
          </a:p>
          <a:p>
            <a:r>
              <a:rPr lang="zh-CN" altLang="en-US" sz="4000" b="1" dirty="0">
                <a:solidFill>
                  <a:schemeClr val="bg1"/>
                </a:solidFill>
              </a:rPr>
              <a:t>示例</a:t>
            </a:r>
          </a:p>
        </p:txBody>
      </p:sp>
      <p:sp>
        <p:nvSpPr>
          <p:cNvPr id="4" name="文本框 3">
            <a:extLst>
              <a:ext uri="{FF2B5EF4-FFF2-40B4-BE49-F238E27FC236}">
                <a16:creationId xmlns:a16="http://schemas.microsoft.com/office/drawing/2014/main" id="{DF84B353-CFDE-436D-A581-FC82AD0F9E63}"/>
              </a:ext>
            </a:extLst>
          </p:cNvPr>
          <p:cNvSpPr txBox="1"/>
          <p:nvPr/>
        </p:nvSpPr>
        <p:spPr>
          <a:xfrm>
            <a:off x="591681" y="701476"/>
            <a:ext cx="6552563" cy="707886"/>
          </a:xfrm>
          <a:prstGeom prst="rect">
            <a:avLst/>
          </a:prstGeom>
          <a:noFill/>
        </p:spPr>
        <p:txBody>
          <a:bodyPr wrap="none" rtlCol="0">
            <a:spAutoFit/>
          </a:bodyPr>
          <a:lstStyle/>
          <a:p>
            <a:r>
              <a:rPr lang="zh-CN" altLang="en-US" sz="4000" b="1" dirty="0">
                <a:solidFill>
                  <a:schemeClr val="accent5">
                    <a:lumMod val="75000"/>
                  </a:schemeClr>
                </a:solidFill>
              </a:rPr>
              <a:t>将迭代器用作 </a:t>
            </a:r>
            <a:r>
              <a:rPr lang="en-US" altLang="zh-CN" sz="4000" b="1" dirty="0">
                <a:solidFill>
                  <a:schemeClr val="accent5">
                    <a:lumMod val="75000"/>
                  </a:schemeClr>
                </a:solidFill>
              </a:rPr>
              <a:t>Scope Guard</a:t>
            </a:r>
            <a:endParaRPr lang="zh-CN" altLang="en-US" sz="4000" b="1" dirty="0">
              <a:solidFill>
                <a:schemeClr val="accent5">
                  <a:lumMod val="75000"/>
                </a:schemeClr>
              </a:solidFill>
            </a:endParaRPr>
          </a:p>
        </p:txBody>
      </p:sp>
      <p:pic>
        <p:nvPicPr>
          <p:cNvPr id="6" name="图片 5">
            <a:extLst>
              <a:ext uri="{FF2B5EF4-FFF2-40B4-BE49-F238E27FC236}">
                <a16:creationId xmlns:a16="http://schemas.microsoft.com/office/drawing/2014/main" id="{F6BCFD2F-F219-4047-8911-131802D161B2}"/>
              </a:ext>
            </a:extLst>
          </p:cNvPr>
          <p:cNvPicPr>
            <a:picLocks noChangeAspect="1"/>
          </p:cNvPicPr>
          <p:nvPr/>
        </p:nvPicPr>
        <p:blipFill>
          <a:blip r:embed="rId3"/>
          <a:stretch>
            <a:fillRect/>
          </a:stretch>
        </p:blipFill>
        <p:spPr>
          <a:xfrm>
            <a:off x="1193800" y="2300287"/>
            <a:ext cx="8178800" cy="3177805"/>
          </a:xfrm>
          <a:prstGeom prst="rect">
            <a:avLst/>
          </a:prstGeom>
        </p:spPr>
      </p:pic>
    </p:spTree>
    <p:extLst>
      <p:ext uri="{BB962C8B-B14F-4D97-AF65-F5344CB8AC3E}">
        <p14:creationId xmlns:p14="http://schemas.microsoft.com/office/powerpoint/2010/main" val="201571377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261068C3-B851-45E2-89D5-8B98DB3C27B2}"/>
              </a:ext>
            </a:extLst>
          </p:cNvPr>
          <p:cNvGrpSpPr/>
          <p:nvPr/>
        </p:nvGrpSpPr>
        <p:grpSpPr>
          <a:xfrm>
            <a:off x="6576181" y="2827237"/>
            <a:ext cx="3997120" cy="2862362"/>
            <a:chOff x="6576181" y="2827237"/>
            <a:chExt cx="3997120" cy="2862362"/>
          </a:xfrm>
        </p:grpSpPr>
        <p:sp>
          <p:nvSpPr>
            <p:cNvPr id="14" name="矩形 13">
              <a:extLst>
                <a:ext uri="{FF2B5EF4-FFF2-40B4-BE49-F238E27FC236}">
                  <a16:creationId xmlns:a16="http://schemas.microsoft.com/office/drawing/2014/main" id="{1A35D6AB-2115-4A54-AA73-313FB0CE130B}"/>
                </a:ext>
              </a:extLst>
            </p:cNvPr>
            <p:cNvSpPr/>
            <p:nvPr/>
          </p:nvSpPr>
          <p:spPr>
            <a:xfrm>
              <a:off x="6576181" y="2827237"/>
              <a:ext cx="3997120" cy="286236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BAD3846-0FE2-4E93-B803-51EA2FC6398A}"/>
                </a:ext>
              </a:extLst>
            </p:cNvPr>
            <p:cNvSpPr txBox="1"/>
            <p:nvPr/>
          </p:nvSpPr>
          <p:spPr>
            <a:xfrm>
              <a:off x="6738685" y="3005129"/>
              <a:ext cx="1005403" cy="584775"/>
            </a:xfrm>
            <a:prstGeom prst="rect">
              <a:avLst/>
            </a:prstGeom>
            <a:noFill/>
          </p:spPr>
          <p:txBody>
            <a:bodyPr wrap="none" rtlCol="0">
              <a:spAutoFit/>
            </a:bodyPr>
            <a:lstStyle/>
            <a:p>
              <a:r>
                <a:rPr lang="zh-CN" altLang="en-US" sz="3200" b="1" dirty="0">
                  <a:solidFill>
                    <a:schemeClr val="accent5">
                      <a:lumMod val="50000"/>
                    </a:schemeClr>
                  </a:solidFill>
                </a:rPr>
                <a:t>软件</a:t>
              </a:r>
            </a:p>
          </p:txBody>
        </p:sp>
      </p:grpSp>
      <p:grpSp>
        <p:nvGrpSpPr>
          <p:cNvPr id="20" name="组合 19">
            <a:extLst>
              <a:ext uri="{FF2B5EF4-FFF2-40B4-BE49-F238E27FC236}">
                <a16:creationId xmlns:a16="http://schemas.microsoft.com/office/drawing/2014/main" id="{32217758-02C6-47CD-A9C1-77A1F4F60E26}"/>
              </a:ext>
            </a:extLst>
          </p:cNvPr>
          <p:cNvGrpSpPr/>
          <p:nvPr/>
        </p:nvGrpSpPr>
        <p:grpSpPr>
          <a:xfrm>
            <a:off x="1618699" y="2827237"/>
            <a:ext cx="3997120" cy="2862362"/>
            <a:chOff x="1618699" y="2827237"/>
            <a:chExt cx="3997120" cy="2862362"/>
          </a:xfrm>
        </p:grpSpPr>
        <p:sp>
          <p:nvSpPr>
            <p:cNvPr id="5" name="矩形 4">
              <a:extLst>
                <a:ext uri="{FF2B5EF4-FFF2-40B4-BE49-F238E27FC236}">
                  <a16:creationId xmlns:a16="http://schemas.microsoft.com/office/drawing/2014/main" id="{89AC248B-D128-4376-BC1A-BB24A4335E73}"/>
                </a:ext>
              </a:extLst>
            </p:cNvPr>
            <p:cNvSpPr/>
            <p:nvPr/>
          </p:nvSpPr>
          <p:spPr>
            <a:xfrm>
              <a:off x="1618699" y="2827237"/>
              <a:ext cx="3997120" cy="286236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22E43DA6-6442-4EC3-BA29-6C97C75234D2}"/>
                </a:ext>
              </a:extLst>
            </p:cNvPr>
            <p:cNvSpPr txBox="1"/>
            <p:nvPr/>
          </p:nvSpPr>
          <p:spPr>
            <a:xfrm>
              <a:off x="1781203" y="3005129"/>
              <a:ext cx="1005403" cy="584775"/>
            </a:xfrm>
            <a:prstGeom prst="rect">
              <a:avLst/>
            </a:prstGeom>
            <a:noFill/>
          </p:spPr>
          <p:txBody>
            <a:bodyPr wrap="none" rtlCol="0">
              <a:spAutoFit/>
            </a:bodyPr>
            <a:lstStyle/>
            <a:p>
              <a:r>
                <a:rPr lang="zh-CN" altLang="en-US" sz="3200" b="1" dirty="0">
                  <a:solidFill>
                    <a:schemeClr val="accent5">
                      <a:lumMod val="50000"/>
                    </a:schemeClr>
                  </a:solidFill>
                </a:rPr>
                <a:t>硬件</a:t>
              </a:r>
            </a:p>
          </p:txBody>
        </p:sp>
      </p:grpSp>
      <p:sp>
        <p:nvSpPr>
          <p:cNvPr id="2" name="矩形 1">
            <a:extLst>
              <a:ext uri="{FF2B5EF4-FFF2-40B4-BE49-F238E27FC236}">
                <a16:creationId xmlns:a16="http://schemas.microsoft.com/office/drawing/2014/main" id="{C253E72E-7AFA-488C-AF9A-623E18881219}"/>
              </a:ext>
            </a:extLst>
          </p:cNvPr>
          <p:cNvSpPr/>
          <p:nvPr/>
        </p:nvSpPr>
        <p:spPr>
          <a:xfrm rot="-120000">
            <a:off x="-140606" y="-349599"/>
            <a:ext cx="12431412" cy="178413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125C159E-1C3D-4D53-809C-0E0B50EE9ED2}"/>
              </a:ext>
            </a:extLst>
          </p:cNvPr>
          <p:cNvSpPr txBox="1"/>
          <p:nvPr/>
        </p:nvSpPr>
        <p:spPr>
          <a:xfrm>
            <a:off x="256988" y="191246"/>
            <a:ext cx="2954655" cy="1200329"/>
          </a:xfrm>
          <a:prstGeom prst="rect">
            <a:avLst/>
          </a:prstGeom>
          <a:noFill/>
        </p:spPr>
        <p:txBody>
          <a:bodyPr wrap="none" rtlCol="0">
            <a:spAutoFit/>
          </a:bodyPr>
          <a:lstStyle/>
          <a:p>
            <a:r>
              <a:rPr lang="zh-CN" altLang="en-US" sz="7200" b="1" dirty="0">
                <a:solidFill>
                  <a:schemeClr val="bg1"/>
                </a:solidFill>
              </a:rPr>
              <a:t>全系统</a:t>
            </a:r>
          </a:p>
        </p:txBody>
      </p:sp>
      <p:sp>
        <p:nvSpPr>
          <p:cNvPr id="8" name="矩形 7">
            <a:extLst>
              <a:ext uri="{FF2B5EF4-FFF2-40B4-BE49-F238E27FC236}">
                <a16:creationId xmlns:a16="http://schemas.microsoft.com/office/drawing/2014/main" id="{C55DE5C7-D900-40CD-BF98-11FC3519E909}"/>
              </a:ext>
            </a:extLst>
          </p:cNvPr>
          <p:cNvSpPr/>
          <p:nvPr/>
        </p:nvSpPr>
        <p:spPr>
          <a:xfrm>
            <a:off x="1864874" y="3842868"/>
            <a:ext cx="1601694" cy="16016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处理器</a:t>
            </a:r>
          </a:p>
        </p:txBody>
      </p:sp>
      <p:sp>
        <p:nvSpPr>
          <p:cNvPr id="9" name="矩形 8">
            <a:extLst>
              <a:ext uri="{FF2B5EF4-FFF2-40B4-BE49-F238E27FC236}">
                <a16:creationId xmlns:a16="http://schemas.microsoft.com/office/drawing/2014/main" id="{DCA60F49-112D-4E6B-963C-482872A4BBE1}"/>
              </a:ext>
            </a:extLst>
          </p:cNvPr>
          <p:cNvSpPr/>
          <p:nvPr/>
        </p:nvSpPr>
        <p:spPr>
          <a:xfrm>
            <a:off x="3758276" y="3842868"/>
            <a:ext cx="1601694" cy="16016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SoC</a:t>
            </a:r>
            <a:endParaRPr lang="zh-CN" altLang="en-US" sz="2800" b="1" dirty="0"/>
          </a:p>
        </p:txBody>
      </p:sp>
      <p:sp>
        <p:nvSpPr>
          <p:cNvPr id="17" name="矩形 16">
            <a:extLst>
              <a:ext uri="{FF2B5EF4-FFF2-40B4-BE49-F238E27FC236}">
                <a16:creationId xmlns:a16="http://schemas.microsoft.com/office/drawing/2014/main" id="{0A81E623-B283-487F-A92F-106224C629BD}"/>
              </a:ext>
            </a:extLst>
          </p:cNvPr>
          <p:cNvSpPr/>
          <p:nvPr/>
        </p:nvSpPr>
        <p:spPr>
          <a:xfrm>
            <a:off x="6822356" y="3842868"/>
            <a:ext cx="1601694" cy="16016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编译器</a:t>
            </a:r>
          </a:p>
        </p:txBody>
      </p:sp>
      <p:sp>
        <p:nvSpPr>
          <p:cNvPr id="18" name="矩形 17">
            <a:extLst>
              <a:ext uri="{FF2B5EF4-FFF2-40B4-BE49-F238E27FC236}">
                <a16:creationId xmlns:a16="http://schemas.microsoft.com/office/drawing/2014/main" id="{4D446FD6-C47E-42EF-A29C-11AA8EEFA350}"/>
              </a:ext>
            </a:extLst>
          </p:cNvPr>
          <p:cNvSpPr/>
          <p:nvPr/>
        </p:nvSpPr>
        <p:spPr>
          <a:xfrm>
            <a:off x="8715758" y="3842868"/>
            <a:ext cx="1601694" cy="160169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OS</a:t>
            </a:r>
            <a:endParaRPr lang="zh-CN" altLang="en-US" sz="2800" b="1" dirty="0"/>
          </a:p>
        </p:txBody>
      </p:sp>
    </p:spTree>
    <p:extLst>
      <p:ext uri="{BB962C8B-B14F-4D97-AF65-F5344CB8AC3E}">
        <p14:creationId xmlns:p14="http://schemas.microsoft.com/office/powerpoint/2010/main" val="4081293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accel="50000" decel="5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ppt_x"/>
                                          </p:val>
                                        </p:tav>
                                        <p:tav tm="100000">
                                          <p:val>
                                            <p:strVal val="#ppt_x"/>
                                          </p:val>
                                        </p:tav>
                                      </p:tavLst>
                                    </p:anim>
                                    <p:anim calcmode="lin" valueType="num">
                                      <p:cBhvr additive="base">
                                        <p:cTn id="13" dur="10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accel="50000" decel="50000" fill="hold" grpId="0" nodeType="withEffect">
                                  <p:stCondLst>
                                    <p:cond delay="2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1000" fill="hold"/>
                                        <p:tgtEl>
                                          <p:spTgt spid="9"/>
                                        </p:tgtEl>
                                        <p:attrNameLst>
                                          <p:attrName>ppt_x</p:attrName>
                                        </p:attrNameLst>
                                      </p:cBhvr>
                                      <p:tavLst>
                                        <p:tav tm="0">
                                          <p:val>
                                            <p:strVal val="#ppt_x"/>
                                          </p:val>
                                        </p:tav>
                                        <p:tav tm="100000">
                                          <p:val>
                                            <p:strVal val="#ppt_x"/>
                                          </p:val>
                                        </p:tav>
                                      </p:tavLst>
                                    </p:anim>
                                    <p:anim calcmode="lin" valueType="num">
                                      <p:cBhvr additive="base">
                                        <p:cTn id="17"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accel="50000" decel="5000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000" fill="hold"/>
                                        <p:tgtEl>
                                          <p:spTgt spid="21"/>
                                        </p:tgtEl>
                                        <p:attrNameLst>
                                          <p:attrName>ppt_x</p:attrName>
                                        </p:attrNameLst>
                                      </p:cBhvr>
                                      <p:tavLst>
                                        <p:tav tm="0">
                                          <p:val>
                                            <p:strVal val="#ppt_x"/>
                                          </p:val>
                                        </p:tav>
                                        <p:tav tm="100000">
                                          <p:val>
                                            <p:strVal val="#ppt_x"/>
                                          </p:val>
                                        </p:tav>
                                      </p:tavLst>
                                    </p:anim>
                                    <p:anim calcmode="lin" valueType="num">
                                      <p:cBhvr additive="base">
                                        <p:cTn id="23" dur="1000" fill="hold"/>
                                        <p:tgtEl>
                                          <p:spTgt spid="21"/>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accel="50000" decel="5000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1000" fill="hold"/>
                                        <p:tgtEl>
                                          <p:spTgt spid="17"/>
                                        </p:tgtEl>
                                        <p:attrNameLst>
                                          <p:attrName>ppt_x</p:attrName>
                                        </p:attrNameLst>
                                      </p:cBhvr>
                                      <p:tavLst>
                                        <p:tav tm="0">
                                          <p:val>
                                            <p:strVal val="#ppt_x"/>
                                          </p:val>
                                        </p:tav>
                                        <p:tav tm="100000">
                                          <p:val>
                                            <p:strVal val="#ppt_x"/>
                                          </p:val>
                                        </p:tav>
                                      </p:tavLst>
                                    </p:anim>
                                    <p:anim calcmode="lin" valueType="num">
                                      <p:cBhvr additive="base">
                                        <p:cTn id="28" dur="10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accel="50000" decel="50000" fill="hold" grpId="0" nodeType="withEffect">
                                  <p:stCondLst>
                                    <p:cond delay="20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1000" fill="hold"/>
                                        <p:tgtEl>
                                          <p:spTgt spid="18"/>
                                        </p:tgtEl>
                                        <p:attrNameLst>
                                          <p:attrName>ppt_x</p:attrName>
                                        </p:attrNameLst>
                                      </p:cBhvr>
                                      <p:tavLst>
                                        <p:tav tm="0">
                                          <p:val>
                                            <p:strVal val="#ppt_x"/>
                                          </p:val>
                                        </p:tav>
                                        <p:tav tm="100000">
                                          <p:val>
                                            <p:strVal val="#ppt_x"/>
                                          </p:val>
                                        </p:tav>
                                      </p:tavLst>
                                    </p:anim>
                                    <p:anim calcmode="lin" valueType="num">
                                      <p:cBhvr additive="base">
                                        <p:cTn id="32"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7"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E78525-14F9-47AD-BB88-B9B4737A725B}"/>
              </a:ext>
            </a:extLst>
          </p:cNvPr>
          <p:cNvSpPr/>
          <p:nvPr/>
        </p:nvSpPr>
        <p:spPr>
          <a:xfrm>
            <a:off x="10140950" y="-101600"/>
            <a:ext cx="2146300" cy="7048500"/>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AD4E756-0F29-428D-8A6E-59B21C560DA4}"/>
              </a:ext>
            </a:extLst>
          </p:cNvPr>
          <p:cNvSpPr txBox="1"/>
          <p:nvPr/>
        </p:nvSpPr>
        <p:spPr>
          <a:xfrm>
            <a:off x="10389731" y="393700"/>
            <a:ext cx="1210588" cy="1323439"/>
          </a:xfrm>
          <a:prstGeom prst="rect">
            <a:avLst/>
          </a:prstGeom>
          <a:noFill/>
        </p:spPr>
        <p:txBody>
          <a:bodyPr wrap="none" rtlCol="0">
            <a:spAutoFit/>
          </a:bodyPr>
          <a:lstStyle/>
          <a:p>
            <a:r>
              <a:rPr lang="zh-CN" altLang="en-US" sz="4000" b="1" dirty="0">
                <a:solidFill>
                  <a:schemeClr val="bg1"/>
                </a:solidFill>
              </a:rPr>
              <a:t>代码</a:t>
            </a:r>
            <a:endParaRPr lang="en-US" altLang="zh-CN" sz="4000" b="1" dirty="0">
              <a:solidFill>
                <a:schemeClr val="bg1"/>
              </a:solidFill>
            </a:endParaRPr>
          </a:p>
          <a:p>
            <a:r>
              <a:rPr lang="zh-CN" altLang="en-US" sz="4000" b="1" dirty="0">
                <a:solidFill>
                  <a:schemeClr val="bg1"/>
                </a:solidFill>
              </a:rPr>
              <a:t>示例</a:t>
            </a:r>
          </a:p>
        </p:txBody>
      </p:sp>
      <p:sp>
        <p:nvSpPr>
          <p:cNvPr id="4" name="文本框 3">
            <a:extLst>
              <a:ext uri="{FF2B5EF4-FFF2-40B4-BE49-F238E27FC236}">
                <a16:creationId xmlns:a16="http://schemas.microsoft.com/office/drawing/2014/main" id="{DF84B353-CFDE-436D-A581-FC82AD0F9E63}"/>
              </a:ext>
            </a:extLst>
          </p:cNvPr>
          <p:cNvSpPr txBox="1"/>
          <p:nvPr/>
        </p:nvSpPr>
        <p:spPr>
          <a:xfrm>
            <a:off x="591681" y="701476"/>
            <a:ext cx="2850460" cy="707886"/>
          </a:xfrm>
          <a:prstGeom prst="rect">
            <a:avLst/>
          </a:prstGeom>
          <a:noFill/>
        </p:spPr>
        <p:txBody>
          <a:bodyPr wrap="none" rtlCol="0">
            <a:spAutoFit/>
          </a:bodyPr>
          <a:lstStyle/>
          <a:p>
            <a:r>
              <a:rPr lang="zh-CN" altLang="en-US" sz="4000" b="1" dirty="0">
                <a:solidFill>
                  <a:schemeClr val="accent5">
                    <a:lumMod val="75000"/>
                  </a:schemeClr>
                </a:solidFill>
              </a:rPr>
              <a:t>接口和多态</a:t>
            </a:r>
          </a:p>
        </p:txBody>
      </p:sp>
      <p:pic>
        <p:nvPicPr>
          <p:cNvPr id="8" name="图片 7">
            <a:extLst>
              <a:ext uri="{FF2B5EF4-FFF2-40B4-BE49-F238E27FC236}">
                <a16:creationId xmlns:a16="http://schemas.microsoft.com/office/drawing/2014/main" id="{476988E3-F0A0-43F2-B70B-CEEB7922526C}"/>
              </a:ext>
            </a:extLst>
          </p:cNvPr>
          <p:cNvPicPr>
            <a:picLocks noChangeAspect="1"/>
          </p:cNvPicPr>
          <p:nvPr/>
        </p:nvPicPr>
        <p:blipFill>
          <a:blip r:embed="rId3"/>
          <a:stretch>
            <a:fillRect/>
          </a:stretch>
        </p:blipFill>
        <p:spPr>
          <a:xfrm>
            <a:off x="2220111" y="1717139"/>
            <a:ext cx="6268676" cy="4482762"/>
          </a:xfrm>
          <a:prstGeom prst="rect">
            <a:avLst/>
          </a:prstGeom>
        </p:spPr>
      </p:pic>
    </p:spTree>
    <p:extLst>
      <p:ext uri="{BB962C8B-B14F-4D97-AF65-F5344CB8AC3E}">
        <p14:creationId xmlns:p14="http://schemas.microsoft.com/office/powerpoint/2010/main" val="24204496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00E7778-F6A7-4D78-8E89-31C8C128738D}"/>
              </a:ext>
            </a:extLst>
          </p:cNvPr>
          <p:cNvSpPr txBox="1"/>
          <p:nvPr/>
        </p:nvSpPr>
        <p:spPr>
          <a:xfrm>
            <a:off x="5746750" y="2490281"/>
            <a:ext cx="4339650" cy="1877437"/>
          </a:xfrm>
          <a:prstGeom prst="rect">
            <a:avLst/>
          </a:prstGeom>
          <a:noFill/>
        </p:spPr>
        <p:txBody>
          <a:bodyPr wrap="none" rtlCol="0">
            <a:spAutoFit/>
          </a:bodyPr>
          <a:lstStyle/>
          <a:p>
            <a:r>
              <a:rPr lang="zh-CN" altLang="en-US" sz="7200" b="1" dirty="0">
                <a:solidFill>
                  <a:schemeClr val="bg1"/>
                </a:solidFill>
              </a:rPr>
              <a:t>寂</a:t>
            </a:r>
            <a:r>
              <a:rPr lang="en-US" altLang="zh-CN" sz="7200" b="1" dirty="0">
                <a:solidFill>
                  <a:schemeClr val="bg1"/>
                </a:solidFill>
              </a:rPr>
              <a:t>OS</a:t>
            </a:r>
          </a:p>
          <a:p>
            <a:r>
              <a:rPr lang="zh-CN" altLang="en-US" sz="4400" dirty="0">
                <a:solidFill>
                  <a:schemeClr val="bg1"/>
                </a:solidFill>
              </a:rPr>
              <a:t>已于</a:t>
            </a:r>
            <a:r>
              <a:rPr lang="en-US" altLang="zh-CN" sz="4400" dirty="0">
                <a:solidFill>
                  <a:schemeClr val="bg1"/>
                </a:solidFill>
              </a:rPr>
              <a:t>GitHub</a:t>
            </a:r>
            <a:r>
              <a:rPr lang="zh-CN" altLang="en-US" sz="4400" dirty="0">
                <a:solidFill>
                  <a:schemeClr val="bg1"/>
                </a:solidFill>
              </a:rPr>
              <a:t>开源</a:t>
            </a:r>
          </a:p>
        </p:txBody>
      </p:sp>
      <p:grpSp>
        <p:nvGrpSpPr>
          <p:cNvPr id="6" name="组合 5">
            <a:extLst>
              <a:ext uri="{FF2B5EF4-FFF2-40B4-BE49-F238E27FC236}">
                <a16:creationId xmlns:a16="http://schemas.microsoft.com/office/drawing/2014/main" id="{213A52A3-374A-4D7B-9AEC-CD493C874617}"/>
              </a:ext>
            </a:extLst>
          </p:cNvPr>
          <p:cNvGrpSpPr/>
          <p:nvPr/>
        </p:nvGrpSpPr>
        <p:grpSpPr>
          <a:xfrm>
            <a:off x="2754510" y="2224978"/>
            <a:ext cx="2408039" cy="2408039"/>
            <a:chOff x="1903610" y="2224978"/>
            <a:chExt cx="2408039" cy="2408039"/>
          </a:xfrm>
        </p:grpSpPr>
        <p:pic>
          <p:nvPicPr>
            <p:cNvPr id="3" name="图片 2">
              <a:extLst>
                <a:ext uri="{FF2B5EF4-FFF2-40B4-BE49-F238E27FC236}">
                  <a16:creationId xmlns:a16="http://schemas.microsoft.com/office/drawing/2014/main" id="{D27EB23D-A2E9-42D5-B6AB-BD196CB64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610" y="2224978"/>
              <a:ext cx="2408039" cy="2408039"/>
            </a:xfrm>
            <a:prstGeom prst="rect">
              <a:avLst/>
            </a:prstGeom>
          </p:spPr>
        </p:pic>
        <p:pic>
          <p:nvPicPr>
            <p:cNvPr id="13" name="图片 12">
              <a:extLst>
                <a:ext uri="{FF2B5EF4-FFF2-40B4-BE49-F238E27FC236}">
                  <a16:creationId xmlns:a16="http://schemas.microsoft.com/office/drawing/2014/main" id="{AD238B59-2490-46CC-A550-8EFBB1467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4199" y="2955567"/>
              <a:ext cx="946864" cy="946864"/>
            </a:xfrm>
            <a:prstGeom prst="rect">
              <a:avLst/>
            </a:prstGeom>
          </p:spPr>
        </p:pic>
      </p:grpSp>
    </p:spTree>
    <p:extLst>
      <p:ext uri="{BB962C8B-B14F-4D97-AF65-F5344CB8AC3E}">
        <p14:creationId xmlns:p14="http://schemas.microsoft.com/office/powerpoint/2010/main" val="107525324"/>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601415C-31EC-409B-86F7-660EF9100B28}"/>
              </a:ext>
            </a:extLst>
          </p:cNvPr>
          <p:cNvSpPr/>
          <p:nvPr/>
        </p:nvSpPr>
        <p:spPr>
          <a:xfrm rot="-120000">
            <a:off x="-134163" y="-417798"/>
            <a:ext cx="12416297" cy="174998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26B88F6F-A614-4C34-AC1C-5E5016BA94A0}"/>
              </a:ext>
            </a:extLst>
          </p:cNvPr>
          <p:cNvSpPr txBox="1"/>
          <p:nvPr/>
        </p:nvSpPr>
        <p:spPr>
          <a:xfrm>
            <a:off x="374650" y="263951"/>
            <a:ext cx="1569660" cy="923330"/>
          </a:xfrm>
          <a:prstGeom prst="rect">
            <a:avLst/>
          </a:prstGeom>
          <a:noFill/>
        </p:spPr>
        <p:txBody>
          <a:bodyPr wrap="none" rtlCol="0">
            <a:spAutoFit/>
          </a:bodyPr>
          <a:lstStyle/>
          <a:p>
            <a:r>
              <a:rPr lang="zh-CN" altLang="en-US" sz="5400" b="1" dirty="0">
                <a:solidFill>
                  <a:schemeClr val="bg1"/>
                </a:solidFill>
              </a:rPr>
              <a:t>总结</a:t>
            </a:r>
          </a:p>
        </p:txBody>
      </p:sp>
      <p:sp>
        <p:nvSpPr>
          <p:cNvPr id="3" name="文本框 2">
            <a:extLst>
              <a:ext uri="{FF2B5EF4-FFF2-40B4-BE49-F238E27FC236}">
                <a16:creationId xmlns:a16="http://schemas.microsoft.com/office/drawing/2014/main" id="{8AD5394E-0F7E-448A-B494-B25097EBB779}"/>
              </a:ext>
            </a:extLst>
          </p:cNvPr>
          <p:cNvSpPr txBox="1"/>
          <p:nvPr/>
        </p:nvSpPr>
        <p:spPr>
          <a:xfrm>
            <a:off x="1528510" y="2170626"/>
            <a:ext cx="9090950" cy="369517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3200" dirty="0"/>
              <a:t>伏羲：完整的</a:t>
            </a:r>
            <a:r>
              <a:rPr lang="en-US" altLang="zh-CN" sz="3200" b="1" dirty="0">
                <a:solidFill>
                  <a:schemeClr val="accent5">
                    <a:lumMod val="75000"/>
                  </a:schemeClr>
                </a:solidFill>
              </a:rPr>
              <a:t>RISC-V</a:t>
            </a:r>
            <a:r>
              <a:rPr lang="zh-CN" altLang="en-US" sz="3200" b="1" dirty="0">
                <a:solidFill>
                  <a:schemeClr val="accent5">
                    <a:lumMod val="75000"/>
                  </a:schemeClr>
                </a:solidFill>
              </a:rPr>
              <a:t>架构</a:t>
            </a:r>
            <a:r>
              <a:rPr lang="zh-CN" altLang="en-US" sz="3200" dirty="0"/>
              <a:t>，</a:t>
            </a:r>
            <a:r>
              <a:rPr lang="zh-CN" altLang="en-US" sz="3200" b="1" dirty="0">
                <a:solidFill>
                  <a:schemeClr val="accent5">
                    <a:lumMod val="75000"/>
                  </a:schemeClr>
                </a:solidFill>
              </a:rPr>
              <a:t>支持</a:t>
            </a:r>
            <a:r>
              <a:rPr lang="en-US" altLang="zh-CN" sz="3200" b="1" dirty="0">
                <a:solidFill>
                  <a:schemeClr val="accent5">
                    <a:lumMod val="75000"/>
                  </a:schemeClr>
                </a:solidFill>
              </a:rPr>
              <a:t>OS</a:t>
            </a:r>
            <a:r>
              <a:rPr lang="zh-CN" altLang="en-US" sz="3200" dirty="0"/>
              <a:t>，可配置</a:t>
            </a:r>
            <a:endParaRPr lang="en-US" altLang="zh-CN" sz="3200" dirty="0"/>
          </a:p>
          <a:p>
            <a:pPr marL="285750" indent="-285750">
              <a:lnSpc>
                <a:spcPct val="150000"/>
              </a:lnSpc>
              <a:buFont typeface="Arial" panose="020B0604020202020204" pitchFamily="34" charset="0"/>
              <a:buChar char="•"/>
            </a:pPr>
            <a:r>
              <a:rPr lang="en-US" altLang="zh-CN" sz="3200" dirty="0"/>
              <a:t>SoC</a:t>
            </a:r>
            <a:r>
              <a:rPr lang="zh-CN" altLang="en-US" sz="3200" dirty="0"/>
              <a:t>：支持多种</a:t>
            </a:r>
            <a:r>
              <a:rPr lang="zh-CN" altLang="en-US" sz="3200" b="1" dirty="0">
                <a:solidFill>
                  <a:schemeClr val="accent5">
                    <a:lumMod val="75000"/>
                  </a:schemeClr>
                </a:solidFill>
              </a:rPr>
              <a:t>丰富的外设控制器</a:t>
            </a:r>
          </a:p>
          <a:p>
            <a:pPr marL="285750" indent="-285750">
              <a:lnSpc>
                <a:spcPct val="150000"/>
              </a:lnSpc>
              <a:buFont typeface="Arial" panose="020B0604020202020204" pitchFamily="34" charset="0"/>
              <a:buChar char="•"/>
            </a:pPr>
            <a:r>
              <a:rPr lang="zh-CN" altLang="en-US" sz="3200" dirty="0"/>
              <a:t>羽语言：支持</a:t>
            </a:r>
            <a:r>
              <a:rPr lang="zh-CN" altLang="en-US" sz="3200" b="1" dirty="0">
                <a:solidFill>
                  <a:schemeClr val="accent5">
                    <a:lumMod val="75000"/>
                  </a:schemeClr>
                </a:solidFill>
              </a:rPr>
              <a:t>高级特性</a:t>
            </a:r>
            <a:r>
              <a:rPr lang="zh-CN" altLang="en-US" sz="3200" dirty="0"/>
              <a:t>，面向</a:t>
            </a:r>
            <a:r>
              <a:rPr lang="zh-CN" altLang="en-US" sz="3200" b="1" dirty="0">
                <a:solidFill>
                  <a:schemeClr val="accent5">
                    <a:lumMod val="75000"/>
                  </a:schemeClr>
                </a:solidFill>
              </a:rPr>
              <a:t>底层开发</a:t>
            </a:r>
            <a:r>
              <a:rPr lang="zh-CN" altLang="en-US" sz="3200" dirty="0"/>
              <a:t>，</a:t>
            </a:r>
            <a:r>
              <a:rPr lang="zh-CN" altLang="en-US" sz="3200" b="1" dirty="0">
                <a:solidFill>
                  <a:schemeClr val="accent5">
                    <a:lumMod val="75000"/>
                  </a:schemeClr>
                </a:solidFill>
              </a:rPr>
              <a:t>高性能</a:t>
            </a:r>
            <a:endParaRPr lang="en-US" altLang="zh-CN" sz="32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3200" dirty="0"/>
              <a:t>编译系统：基于</a:t>
            </a:r>
            <a:r>
              <a:rPr lang="en-US" altLang="zh-CN" sz="3200" b="1" dirty="0">
                <a:solidFill>
                  <a:schemeClr val="accent5">
                    <a:lumMod val="75000"/>
                  </a:schemeClr>
                </a:solidFill>
              </a:rPr>
              <a:t>SSA</a:t>
            </a:r>
            <a:r>
              <a:rPr lang="zh-CN" altLang="en-US" sz="3200" b="1" dirty="0">
                <a:solidFill>
                  <a:schemeClr val="accent5">
                    <a:lumMod val="75000"/>
                  </a:schemeClr>
                </a:solidFill>
              </a:rPr>
              <a:t>形式</a:t>
            </a:r>
            <a:r>
              <a:rPr lang="zh-CN" altLang="en-US" sz="3200" dirty="0"/>
              <a:t>的</a:t>
            </a:r>
            <a:r>
              <a:rPr lang="en-US" altLang="zh-CN" sz="3200" dirty="0"/>
              <a:t>IR</a:t>
            </a:r>
            <a:r>
              <a:rPr lang="zh-CN" altLang="en-US" sz="3200" dirty="0"/>
              <a:t>，</a:t>
            </a:r>
            <a:r>
              <a:rPr lang="zh-CN" altLang="en-US" sz="3200" b="1" dirty="0">
                <a:solidFill>
                  <a:schemeClr val="accent5">
                    <a:lumMod val="75000"/>
                  </a:schemeClr>
                </a:solidFill>
              </a:rPr>
              <a:t>模块化</a:t>
            </a:r>
            <a:r>
              <a:rPr lang="zh-CN" altLang="en-US" sz="3200" dirty="0"/>
              <a:t>设计</a:t>
            </a:r>
            <a:endParaRPr lang="en-US" altLang="zh-CN" sz="3200" dirty="0"/>
          </a:p>
          <a:p>
            <a:pPr marL="285750" indent="-285750">
              <a:lnSpc>
                <a:spcPct val="150000"/>
              </a:lnSpc>
              <a:buFont typeface="Arial" panose="020B0604020202020204" pitchFamily="34" charset="0"/>
              <a:buChar char="•"/>
            </a:pPr>
            <a:r>
              <a:rPr lang="zh-CN" altLang="en-US" sz="3200" dirty="0"/>
              <a:t>寂</a:t>
            </a:r>
            <a:r>
              <a:rPr lang="en-US" altLang="zh-CN" sz="3200" dirty="0"/>
              <a:t>OS</a:t>
            </a:r>
            <a:r>
              <a:rPr lang="zh-CN" altLang="en-US" sz="3200" dirty="0"/>
              <a:t>：功能相对完整，</a:t>
            </a:r>
            <a:r>
              <a:rPr lang="zh-CN" altLang="en-US" sz="3200" b="1" dirty="0">
                <a:solidFill>
                  <a:schemeClr val="accent5">
                    <a:lumMod val="75000"/>
                  </a:schemeClr>
                </a:solidFill>
              </a:rPr>
              <a:t>实现精简</a:t>
            </a:r>
          </a:p>
        </p:txBody>
      </p:sp>
    </p:spTree>
    <p:extLst>
      <p:ext uri="{BB962C8B-B14F-4D97-AF65-F5344CB8AC3E}">
        <p14:creationId xmlns:p14="http://schemas.microsoft.com/office/powerpoint/2010/main" val="119436646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64">
            <a:hlinkClick r:id="" action="ppaction://media"/>
            <a:extLst>
              <a:ext uri="{FF2B5EF4-FFF2-40B4-BE49-F238E27FC236}">
                <a16:creationId xmlns:a16="http://schemas.microsoft.com/office/drawing/2014/main" id="{09BEA409-4FBB-42AE-A237-FEEC8CDC552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19607369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7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4DEF0E0-41B1-445A-B945-754ED01FF05D}"/>
              </a:ext>
            </a:extLst>
          </p:cNvPr>
          <p:cNvSpPr txBox="1"/>
          <p:nvPr/>
        </p:nvSpPr>
        <p:spPr>
          <a:xfrm rot="21317600">
            <a:off x="5358139" y="2530840"/>
            <a:ext cx="7545655" cy="4508927"/>
          </a:xfrm>
          <a:prstGeom prst="rect">
            <a:avLst/>
          </a:prstGeom>
          <a:noFill/>
        </p:spPr>
        <p:txBody>
          <a:bodyPr wrap="none" rtlCol="0">
            <a:spAutoFit/>
          </a:bodyPr>
          <a:lstStyle/>
          <a:p>
            <a:r>
              <a:rPr lang="zh-CN" altLang="en-US" sz="28700" b="1" dirty="0">
                <a:solidFill>
                  <a:schemeClr val="bg1"/>
                </a:solidFill>
              </a:rPr>
              <a:t>未来</a:t>
            </a:r>
          </a:p>
        </p:txBody>
      </p:sp>
      <p:sp>
        <p:nvSpPr>
          <p:cNvPr id="2" name="矩形 1">
            <a:extLst>
              <a:ext uri="{FF2B5EF4-FFF2-40B4-BE49-F238E27FC236}">
                <a16:creationId xmlns:a16="http://schemas.microsoft.com/office/drawing/2014/main" id="{B0DD5788-9208-4ACA-AB9D-AA60ED9BEBCD}"/>
              </a:ext>
            </a:extLst>
          </p:cNvPr>
          <p:cNvSpPr/>
          <p:nvPr/>
        </p:nvSpPr>
        <p:spPr>
          <a:xfrm rot="-300000">
            <a:off x="-309781" y="-646434"/>
            <a:ext cx="12703559" cy="4087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B0DB2BB-7808-4107-A457-8FC0FBB85C69}"/>
              </a:ext>
            </a:extLst>
          </p:cNvPr>
          <p:cNvSpPr txBox="1"/>
          <p:nvPr/>
        </p:nvSpPr>
        <p:spPr>
          <a:xfrm rot="21317600">
            <a:off x="-588183" y="152709"/>
            <a:ext cx="7545655" cy="4508927"/>
          </a:xfrm>
          <a:prstGeom prst="rect">
            <a:avLst/>
          </a:prstGeom>
          <a:noFill/>
        </p:spPr>
        <p:txBody>
          <a:bodyPr wrap="none" rtlCol="0">
            <a:spAutoFit/>
          </a:bodyPr>
          <a:lstStyle/>
          <a:p>
            <a:r>
              <a:rPr lang="zh-CN" altLang="en-US" sz="28700" b="1" dirty="0">
                <a:solidFill>
                  <a:schemeClr val="accent5">
                    <a:lumMod val="75000"/>
                  </a:schemeClr>
                </a:solidFill>
              </a:rPr>
              <a:t>开源</a:t>
            </a:r>
          </a:p>
        </p:txBody>
      </p:sp>
      <p:sp>
        <p:nvSpPr>
          <p:cNvPr id="6" name="文本框 5">
            <a:extLst>
              <a:ext uri="{FF2B5EF4-FFF2-40B4-BE49-F238E27FC236}">
                <a16:creationId xmlns:a16="http://schemas.microsoft.com/office/drawing/2014/main" id="{BB8E7A9C-80AC-45CC-A3EE-548A786513E8}"/>
              </a:ext>
            </a:extLst>
          </p:cNvPr>
          <p:cNvSpPr txBox="1"/>
          <p:nvPr/>
        </p:nvSpPr>
        <p:spPr>
          <a:xfrm rot="21300000">
            <a:off x="7262684" y="829817"/>
            <a:ext cx="2380780" cy="3154710"/>
          </a:xfrm>
          <a:prstGeom prst="rect">
            <a:avLst/>
          </a:prstGeom>
          <a:noFill/>
        </p:spPr>
        <p:txBody>
          <a:bodyPr wrap="none" rtlCol="0">
            <a:spAutoFit/>
          </a:bodyPr>
          <a:lstStyle/>
          <a:p>
            <a:r>
              <a:rPr lang="en-US" altLang="zh-CN" sz="19900" dirty="0">
                <a:solidFill>
                  <a:schemeClr val="accent5">
                    <a:lumMod val="75000"/>
                  </a:schemeClr>
                </a:solidFill>
              </a:rPr>
              <a:t>&amp;</a:t>
            </a:r>
            <a:endParaRPr lang="zh-CN" altLang="en-US" sz="19900" dirty="0">
              <a:solidFill>
                <a:schemeClr val="accent5">
                  <a:lumMod val="75000"/>
                </a:schemeClr>
              </a:solidFill>
            </a:endParaRPr>
          </a:p>
        </p:txBody>
      </p:sp>
    </p:spTree>
    <p:extLst>
      <p:ext uri="{BB962C8B-B14F-4D97-AF65-F5344CB8AC3E}">
        <p14:creationId xmlns:p14="http://schemas.microsoft.com/office/powerpoint/2010/main" val="177254578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07B3D88-363A-4D11-AF16-C09ECDC8A0B4}"/>
              </a:ext>
            </a:extLst>
          </p:cNvPr>
          <p:cNvSpPr txBox="1"/>
          <p:nvPr/>
        </p:nvSpPr>
        <p:spPr>
          <a:xfrm>
            <a:off x="-323850" y="469900"/>
            <a:ext cx="10110460" cy="2646878"/>
          </a:xfrm>
          <a:prstGeom prst="rect">
            <a:avLst/>
          </a:prstGeom>
          <a:noFill/>
        </p:spPr>
        <p:txBody>
          <a:bodyPr wrap="none" rtlCol="0">
            <a:spAutoFit/>
          </a:bodyPr>
          <a:lstStyle/>
          <a:p>
            <a:r>
              <a:rPr lang="zh-CN" altLang="en-US" sz="13800" dirty="0">
                <a:solidFill>
                  <a:schemeClr val="bg1"/>
                </a:solidFill>
              </a:rPr>
              <a:t>我叫</a:t>
            </a:r>
            <a:r>
              <a:rPr lang="zh-CN" altLang="en-US" sz="16600" b="1" dirty="0">
                <a:solidFill>
                  <a:schemeClr val="bg1"/>
                </a:solidFill>
              </a:rPr>
              <a:t>邢其正</a:t>
            </a:r>
            <a:endParaRPr lang="zh-CN" altLang="en-US" sz="13800" b="1" dirty="0">
              <a:solidFill>
                <a:schemeClr val="bg1"/>
              </a:solidFill>
            </a:endParaRPr>
          </a:p>
        </p:txBody>
      </p:sp>
      <p:sp>
        <p:nvSpPr>
          <p:cNvPr id="3" name="矩形 2">
            <a:extLst>
              <a:ext uri="{FF2B5EF4-FFF2-40B4-BE49-F238E27FC236}">
                <a16:creationId xmlns:a16="http://schemas.microsoft.com/office/drawing/2014/main" id="{D30CD783-EBE6-4FA6-8934-DD550D8889D3}"/>
              </a:ext>
            </a:extLst>
          </p:cNvPr>
          <p:cNvSpPr/>
          <p:nvPr/>
        </p:nvSpPr>
        <p:spPr>
          <a:xfrm>
            <a:off x="0" y="2578100"/>
            <a:ext cx="12192000" cy="427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29F734DB-7C28-40A1-BF8A-F64F338CDAE8}"/>
              </a:ext>
            </a:extLst>
          </p:cNvPr>
          <p:cNvSpPr txBox="1"/>
          <p:nvPr/>
        </p:nvSpPr>
        <p:spPr>
          <a:xfrm>
            <a:off x="2262961" y="2519571"/>
            <a:ext cx="10392589" cy="5078313"/>
          </a:xfrm>
          <a:prstGeom prst="rect">
            <a:avLst/>
          </a:prstGeom>
          <a:noFill/>
        </p:spPr>
        <p:txBody>
          <a:bodyPr wrap="none" rtlCol="0">
            <a:spAutoFit/>
          </a:bodyPr>
          <a:lstStyle/>
          <a:p>
            <a:pPr algn="r"/>
            <a:r>
              <a:rPr lang="zh-CN" altLang="en-US" sz="12000" dirty="0">
                <a:solidFill>
                  <a:schemeClr val="accent5">
                    <a:lumMod val="75000"/>
                  </a:schemeClr>
                </a:solidFill>
              </a:rPr>
              <a:t>想成为一个</a:t>
            </a:r>
            <a:endParaRPr lang="en-US" altLang="zh-CN" sz="12000" dirty="0">
              <a:solidFill>
                <a:schemeClr val="accent5">
                  <a:lumMod val="75000"/>
                </a:schemeClr>
              </a:solidFill>
            </a:endParaRPr>
          </a:p>
          <a:p>
            <a:pPr algn="r"/>
            <a:r>
              <a:rPr lang="zh-CN" altLang="en-US" sz="19900" b="1" dirty="0">
                <a:solidFill>
                  <a:schemeClr val="accent5">
                    <a:lumMod val="75000"/>
                  </a:schemeClr>
                </a:solidFill>
              </a:rPr>
              <a:t>有趣的人</a:t>
            </a:r>
          </a:p>
        </p:txBody>
      </p:sp>
    </p:spTree>
    <p:extLst>
      <p:ext uri="{BB962C8B-B14F-4D97-AF65-F5344CB8AC3E}">
        <p14:creationId xmlns:p14="http://schemas.microsoft.com/office/powerpoint/2010/main" val="23190952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8DF72C3-31F4-4729-879A-6DAD6FCF5FEB}"/>
              </a:ext>
            </a:extLst>
          </p:cNvPr>
          <p:cNvSpPr txBox="1"/>
          <p:nvPr/>
        </p:nvSpPr>
        <p:spPr>
          <a:xfrm>
            <a:off x="-908050" y="-1028700"/>
            <a:ext cx="10777309" cy="6447919"/>
          </a:xfrm>
          <a:prstGeom prst="rect">
            <a:avLst/>
          </a:prstGeom>
          <a:noFill/>
        </p:spPr>
        <p:txBody>
          <a:bodyPr wrap="none" rtlCol="0">
            <a:spAutoFit/>
          </a:bodyPr>
          <a:lstStyle/>
          <a:p>
            <a:r>
              <a:rPr lang="zh-CN" altLang="en-US" sz="41300" b="1" dirty="0">
                <a:solidFill>
                  <a:schemeClr val="bg1"/>
                </a:solidFill>
              </a:rPr>
              <a:t>谢谢</a:t>
            </a:r>
          </a:p>
        </p:txBody>
      </p:sp>
    </p:spTree>
    <p:extLst>
      <p:ext uri="{BB962C8B-B14F-4D97-AF65-F5344CB8AC3E}">
        <p14:creationId xmlns:p14="http://schemas.microsoft.com/office/powerpoint/2010/main" val="2039996502"/>
      </p:ext>
    </p:extLst>
  </p:cSld>
  <p:clrMapOvr>
    <a:masterClrMapping/>
  </p:clrMapOvr>
  <p:transition spd="slow">
    <p:push dir="d"/>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398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2DF9D78-2F64-483C-BD8E-094CB64E9A62}"/>
              </a:ext>
            </a:extLst>
          </p:cNvPr>
          <p:cNvSpPr/>
          <p:nvPr/>
        </p:nvSpPr>
        <p:spPr>
          <a:xfrm>
            <a:off x="0" y="3429000"/>
            <a:ext cx="12192000" cy="3429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89AC248B-D128-4376-BC1A-BB24A4335E73}"/>
              </a:ext>
            </a:extLst>
          </p:cNvPr>
          <p:cNvSpPr/>
          <p:nvPr/>
        </p:nvSpPr>
        <p:spPr>
          <a:xfrm>
            <a:off x="1033005" y="3598196"/>
            <a:ext cx="3997120" cy="2264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55DE5C7-D900-40CD-BF98-11FC3519E909}"/>
              </a:ext>
            </a:extLst>
          </p:cNvPr>
          <p:cNvSpPr/>
          <p:nvPr/>
        </p:nvSpPr>
        <p:spPr>
          <a:xfrm>
            <a:off x="1187931" y="4812358"/>
            <a:ext cx="3687268" cy="89049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处理器</a:t>
            </a:r>
          </a:p>
        </p:txBody>
      </p:sp>
      <p:sp>
        <p:nvSpPr>
          <p:cNvPr id="9" name="矩形 8">
            <a:extLst>
              <a:ext uri="{FF2B5EF4-FFF2-40B4-BE49-F238E27FC236}">
                <a16:creationId xmlns:a16="http://schemas.microsoft.com/office/drawing/2014/main" id="{DCA60F49-112D-4E6B-963C-482872A4BBE1}"/>
              </a:ext>
            </a:extLst>
          </p:cNvPr>
          <p:cNvSpPr/>
          <p:nvPr/>
        </p:nvSpPr>
        <p:spPr>
          <a:xfrm>
            <a:off x="1187931" y="3758259"/>
            <a:ext cx="3687268" cy="89049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SoC</a:t>
            </a:r>
            <a:endParaRPr lang="zh-CN" altLang="en-US" sz="2800" b="1" dirty="0"/>
          </a:p>
        </p:txBody>
      </p:sp>
      <p:sp>
        <p:nvSpPr>
          <p:cNvPr id="15" name="矩形 14">
            <a:extLst>
              <a:ext uri="{FF2B5EF4-FFF2-40B4-BE49-F238E27FC236}">
                <a16:creationId xmlns:a16="http://schemas.microsoft.com/office/drawing/2014/main" id="{E0B9DF2A-609C-4464-B4F5-24D825ADDB51}"/>
              </a:ext>
            </a:extLst>
          </p:cNvPr>
          <p:cNvSpPr/>
          <p:nvPr/>
        </p:nvSpPr>
        <p:spPr>
          <a:xfrm>
            <a:off x="1033005" y="1019531"/>
            <a:ext cx="3997120" cy="22647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2517AB1-C250-4DBB-AB47-43372DC2614D}"/>
              </a:ext>
            </a:extLst>
          </p:cNvPr>
          <p:cNvSpPr/>
          <p:nvPr/>
        </p:nvSpPr>
        <p:spPr>
          <a:xfrm>
            <a:off x="1187931" y="2233693"/>
            <a:ext cx="3687268" cy="89049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编译器</a:t>
            </a:r>
          </a:p>
        </p:txBody>
      </p:sp>
      <p:sp>
        <p:nvSpPr>
          <p:cNvPr id="22" name="矩形 21">
            <a:extLst>
              <a:ext uri="{FF2B5EF4-FFF2-40B4-BE49-F238E27FC236}">
                <a16:creationId xmlns:a16="http://schemas.microsoft.com/office/drawing/2014/main" id="{0168F942-0532-4E4B-9BAA-2CFA86284DD5}"/>
              </a:ext>
            </a:extLst>
          </p:cNvPr>
          <p:cNvSpPr/>
          <p:nvPr/>
        </p:nvSpPr>
        <p:spPr>
          <a:xfrm>
            <a:off x="1187931" y="1179594"/>
            <a:ext cx="3687268" cy="89049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OS</a:t>
            </a:r>
            <a:endParaRPr lang="zh-CN" altLang="en-US" sz="2800" b="1" dirty="0"/>
          </a:p>
        </p:txBody>
      </p:sp>
      <p:sp>
        <p:nvSpPr>
          <p:cNvPr id="6" name="文本框 5">
            <a:extLst>
              <a:ext uri="{FF2B5EF4-FFF2-40B4-BE49-F238E27FC236}">
                <a16:creationId xmlns:a16="http://schemas.microsoft.com/office/drawing/2014/main" id="{CB79C525-8AA6-4D98-B06A-758A17087E50}"/>
              </a:ext>
            </a:extLst>
          </p:cNvPr>
          <p:cNvSpPr txBox="1"/>
          <p:nvPr/>
        </p:nvSpPr>
        <p:spPr>
          <a:xfrm>
            <a:off x="5245740" y="1363229"/>
            <a:ext cx="5570756" cy="523220"/>
          </a:xfrm>
          <a:prstGeom prst="rect">
            <a:avLst/>
          </a:prstGeom>
          <a:noFill/>
        </p:spPr>
        <p:txBody>
          <a:bodyPr wrap="none" rtlCol="0">
            <a:spAutoFit/>
          </a:bodyPr>
          <a:lstStyle/>
          <a:p>
            <a:r>
              <a:rPr lang="zh-CN" altLang="en-US" sz="2800" dirty="0"/>
              <a:t>使用</a:t>
            </a:r>
            <a:r>
              <a:rPr lang="zh-CN" altLang="en-US" sz="2800" b="1" dirty="0">
                <a:solidFill>
                  <a:schemeClr val="accent5">
                    <a:lumMod val="75000"/>
                  </a:schemeClr>
                </a:solidFill>
              </a:rPr>
              <a:t>新型编程语言</a:t>
            </a:r>
            <a:r>
              <a:rPr lang="zh-CN" altLang="en-US" sz="2800" dirty="0"/>
              <a:t>编写的操作系统</a:t>
            </a:r>
          </a:p>
        </p:txBody>
      </p:sp>
      <p:sp>
        <p:nvSpPr>
          <p:cNvPr id="23" name="文本框 22">
            <a:extLst>
              <a:ext uri="{FF2B5EF4-FFF2-40B4-BE49-F238E27FC236}">
                <a16:creationId xmlns:a16="http://schemas.microsoft.com/office/drawing/2014/main" id="{D6CF5878-ACB6-4630-AEE1-B6E520786181}"/>
              </a:ext>
            </a:extLst>
          </p:cNvPr>
          <p:cNvSpPr txBox="1"/>
          <p:nvPr/>
        </p:nvSpPr>
        <p:spPr>
          <a:xfrm>
            <a:off x="5245740" y="2417328"/>
            <a:ext cx="6288901" cy="523220"/>
          </a:xfrm>
          <a:prstGeom prst="rect">
            <a:avLst/>
          </a:prstGeom>
          <a:noFill/>
        </p:spPr>
        <p:txBody>
          <a:bodyPr wrap="none" rtlCol="0">
            <a:spAutoFit/>
          </a:bodyPr>
          <a:lstStyle/>
          <a:p>
            <a:r>
              <a:rPr lang="zh-CN" altLang="en-US" sz="2800" b="1" dirty="0">
                <a:solidFill>
                  <a:schemeClr val="accent5">
                    <a:lumMod val="75000"/>
                  </a:schemeClr>
                </a:solidFill>
              </a:rPr>
              <a:t>自行设计实现</a:t>
            </a:r>
            <a:r>
              <a:rPr lang="zh-CN" altLang="en-US" sz="2800" dirty="0"/>
              <a:t>的新型编程语言和编译器</a:t>
            </a:r>
          </a:p>
        </p:txBody>
      </p:sp>
      <p:sp>
        <p:nvSpPr>
          <p:cNvPr id="24" name="文本框 23">
            <a:extLst>
              <a:ext uri="{FF2B5EF4-FFF2-40B4-BE49-F238E27FC236}">
                <a16:creationId xmlns:a16="http://schemas.microsoft.com/office/drawing/2014/main" id="{7863B9A7-7613-462A-84F1-758C17EF7FEF}"/>
              </a:ext>
            </a:extLst>
          </p:cNvPr>
          <p:cNvSpPr txBox="1"/>
          <p:nvPr/>
        </p:nvSpPr>
        <p:spPr>
          <a:xfrm>
            <a:off x="5245740" y="3941894"/>
            <a:ext cx="6081793" cy="523220"/>
          </a:xfrm>
          <a:prstGeom prst="rect">
            <a:avLst/>
          </a:prstGeom>
          <a:noFill/>
        </p:spPr>
        <p:txBody>
          <a:bodyPr wrap="none" rtlCol="0">
            <a:spAutoFit/>
          </a:bodyPr>
          <a:lstStyle/>
          <a:p>
            <a:r>
              <a:rPr lang="zh-CN" altLang="en-US" sz="2800" dirty="0">
                <a:solidFill>
                  <a:schemeClr val="bg1"/>
                </a:solidFill>
              </a:rPr>
              <a:t>支持多种外设、</a:t>
            </a:r>
            <a:r>
              <a:rPr lang="zh-CN" altLang="en-US" sz="2800" b="1" dirty="0">
                <a:solidFill>
                  <a:schemeClr val="bg1"/>
                </a:solidFill>
              </a:rPr>
              <a:t>可运行于</a:t>
            </a:r>
            <a:r>
              <a:rPr lang="en-US" altLang="zh-CN" sz="2800" b="1" dirty="0">
                <a:solidFill>
                  <a:schemeClr val="bg1"/>
                </a:solidFill>
              </a:rPr>
              <a:t>FPGA</a:t>
            </a:r>
            <a:r>
              <a:rPr lang="zh-CN" altLang="en-US" sz="2800" dirty="0">
                <a:solidFill>
                  <a:schemeClr val="bg1"/>
                </a:solidFill>
              </a:rPr>
              <a:t>的</a:t>
            </a:r>
            <a:r>
              <a:rPr lang="en-US" altLang="zh-CN" sz="2800" dirty="0">
                <a:solidFill>
                  <a:schemeClr val="bg1"/>
                </a:solidFill>
              </a:rPr>
              <a:t>SoC</a:t>
            </a:r>
            <a:endParaRPr lang="zh-CN" altLang="en-US" sz="2800" dirty="0">
              <a:solidFill>
                <a:schemeClr val="bg1"/>
              </a:solidFill>
            </a:endParaRPr>
          </a:p>
        </p:txBody>
      </p:sp>
      <p:sp>
        <p:nvSpPr>
          <p:cNvPr id="25" name="文本框 24">
            <a:extLst>
              <a:ext uri="{FF2B5EF4-FFF2-40B4-BE49-F238E27FC236}">
                <a16:creationId xmlns:a16="http://schemas.microsoft.com/office/drawing/2014/main" id="{15844028-2493-468E-A851-D47C9E445DBE}"/>
              </a:ext>
            </a:extLst>
          </p:cNvPr>
          <p:cNvSpPr txBox="1"/>
          <p:nvPr/>
        </p:nvSpPr>
        <p:spPr>
          <a:xfrm>
            <a:off x="5245740" y="4995993"/>
            <a:ext cx="5367175" cy="523220"/>
          </a:xfrm>
          <a:prstGeom prst="rect">
            <a:avLst/>
          </a:prstGeom>
          <a:noFill/>
        </p:spPr>
        <p:txBody>
          <a:bodyPr wrap="none" rtlCol="0">
            <a:spAutoFit/>
          </a:bodyPr>
          <a:lstStyle/>
          <a:p>
            <a:r>
              <a:rPr lang="en-US" altLang="zh-CN" sz="2800" dirty="0">
                <a:solidFill>
                  <a:schemeClr val="bg1"/>
                </a:solidFill>
              </a:rPr>
              <a:t>RISC-V</a:t>
            </a:r>
            <a:r>
              <a:rPr lang="zh-CN" altLang="en-US" sz="2800" dirty="0">
                <a:solidFill>
                  <a:schemeClr val="bg1"/>
                </a:solidFill>
              </a:rPr>
              <a:t>架构的</a:t>
            </a:r>
            <a:r>
              <a:rPr lang="en-US" altLang="zh-CN" sz="2800" dirty="0">
                <a:solidFill>
                  <a:schemeClr val="bg1"/>
                </a:solidFill>
              </a:rPr>
              <a:t>32</a:t>
            </a:r>
            <a:r>
              <a:rPr lang="zh-CN" altLang="en-US" sz="2800" dirty="0">
                <a:solidFill>
                  <a:schemeClr val="bg1"/>
                </a:solidFill>
              </a:rPr>
              <a:t>位</a:t>
            </a:r>
            <a:r>
              <a:rPr lang="zh-CN" altLang="en-US" sz="2800" b="1" dirty="0">
                <a:solidFill>
                  <a:schemeClr val="bg1"/>
                </a:solidFill>
              </a:rPr>
              <a:t>流水线处理器</a:t>
            </a:r>
          </a:p>
        </p:txBody>
      </p:sp>
    </p:spTree>
    <p:extLst>
      <p:ext uri="{BB962C8B-B14F-4D97-AF65-F5344CB8AC3E}">
        <p14:creationId xmlns:p14="http://schemas.microsoft.com/office/powerpoint/2010/main" val="12119059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8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10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0-#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8" accel="50000" decel="50000" fill="hold" grpId="0" nodeType="withEffect">
                                  <p:stCondLst>
                                    <p:cond delay="120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000" fill="hold"/>
                                        <p:tgtEl>
                                          <p:spTgt spid="22"/>
                                        </p:tgtEl>
                                        <p:attrNameLst>
                                          <p:attrName>ppt_x</p:attrName>
                                        </p:attrNameLst>
                                      </p:cBhvr>
                                      <p:tavLst>
                                        <p:tav tm="0">
                                          <p:val>
                                            <p:strVal val="0-#ppt_w/2"/>
                                          </p:val>
                                        </p:tav>
                                        <p:tav tm="100000">
                                          <p:val>
                                            <p:strVal val="#ppt_x"/>
                                          </p:val>
                                        </p:tav>
                                      </p:tavLst>
                                    </p:anim>
                                    <p:anim calcmode="lin" valueType="num">
                                      <p:cBhvr additive="base">
                                        <p:cTn id="16" dur="10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2" accel="50000" decel="50000" fill="hold" grpId="0" nodeType="withEffect">
                                  <p:stCondLst>
                                    <p:cond delay="16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accel="50000" decel="50000" fill="hold" grpId="0" nodeType="withEffect">
                                  <p:stCondLst>
                                    <p:cond delay="14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1+#ppt_w/2"/>
                                          </p:val>
                                        </p:tav>
                                        <p:tav tm="100000">
                                          <p:val>
                                            <p:strVal val="#ppt_x"/>
                                          </p:val>
                                        </p:tav>
                                      </p:tavLst>
                                    </p:anim>
                                    <p:anim calcmode="lin" valueType="num">
                                      <p:cBhvr additive="base">
                                        <p:cTn id="24" dur="1000" fill="hold"/>
                                        <p:tgtEl>
                                          <p:spTgt spid="23"/>
                                        </p:tgtEl>
                                        <p:attrNameLst>
                                          <p:attrName>ppt_y</p:attrName>
                                        </p:attrNameLst>
                                      </p:cBhvr>
                                      <p:tavLst>
                                        <p:tav tm="0">
                                          <p:val>
                                            <p:strVal val="#ppt_y"/>
                                          </p:val>
                                        </p:tav>
                                        <p:tav tm="100000">
                                          <p:val>
                                            <p:strVal val="#ppt_y"/>
                                          </p:val>
                                        </p:tav>
                                      </p:tavLst>
                                    </p:anim>
                                  </p:childTnLst>
                                </p:cTn>
                              </p:par>
                              <p:par>
                                <p:cTn id="25" presetID="2" presetClass="entr" presetSubtype="8" accel="50000" decel="5000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1000" fill="hold"/>
                                        <p:tgtEl>
                                          <p:spTgt spid="5"/>
                                        </p:tgtEl>
                                        <p:attrNameLst>
                                          <p:attrName>ppt_x</p:attrName>
                                        </p:attrNameLst>
                                      </p:cBhvr>
                                      <p:tavLst>
                                        <p:tav tm="0">
                                          <p:val>
                                            <p:strVal val="0-#ppt_w/2"/>
                                          </p:val>
                                        </p:tav>
                                        <p:tav tm="100000">
                                          <p:val>
                                            <p:strVal val="#ppt_x"/>
                                          </p:val>
                                        </p:tav>
                                      </p:tavLst>
                                    </p:anim>
                                    <p:anim calcmode="lin" valueType="num">
                                      <p:cBhvr additive="base">
                                        <p:cTn id="28" dur="1000" fill="hold"/>
                                        <p:tgtEl>
                                          <p:spTgt spid="5"/>
                                        </p:tgtEl>
                                        <p:attrNameLst>
                                          <p:attrName>ppt_y</p:attrName>
                                        </p:attrNameLst>
                                      </p:cBhvr>
                                      <p:tavLst>
                                        <p:tav tm="0">
                                          <p:val>
                                            <p:strVal val="#ppt_y"/>
                                          </p:val>
                                        </p:tav>
                                        <p:tav tm="100000">
                                          <p:val>
                                            <p:strVal val="#ppt_y"/>
                                          </p:val>
                                        </p:tav>
                                      </p:tavLst>
                                    </p:anim>
                                  </p:childTnLst>
                                </p:cTn>
                              </p:par>
                              <p:par>
                                <p:cTn id="29" presetID="2" presetClass="entr" presetSubtype="8" accel="50000" decel="50000" fill="hold" grpId="0" nodeType="withEffect">
                                  <p:stCondLst>
                                    <p:cond delay="4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0-#ppt_w/2"/>
                                          </p:val>
                                        </p:tav>
                                        <p:tav tm="100000">
                                          <p:val>
                                            <p:strVal val="#ppt_x"/>
                                          </p:val>
                                        </p:tav>
                                      </p:tavLst>
                                    </p:anim>
                                    <p:anim calcmode="lin" valueType="num">
                                      <p:cBhvr additive="base">
                                        <p:cTn id="32" dur="1000" fill="hold"/>
                                        <p:tgtEl>
                                          <p:spTgt spid="9"/>
                                        </p:tgtEl>
                                        <p:attrNameLst>
                                          <p:attrName>ppt_y</p:attrName>
                                        </p:attrNameLst>
                                      </p:cBhvr>
                                      <p:tavLst>
                                        <p:tav tm="0">
                                          <p:val>
                                            <p:strVal val="#ppt_y"/>
                                          </p:val>
                                        </p:tav>
                                        <p:tav tm="100000">
                                          <p:val>
                                            <p:strVal val="#ppt_y"/>
                                          </p:val>
                                        </p:tav>
                                      </p:tavLst>
                                    </p:anim>
                                  </p:childTnLst>
                                </p:cTn>
                              </p:par>
                              <p:par>
                                <p:cTn id="33" presetID="2" presetClass="entr" presetSubtype="8" accel="50000" decel="50000" fill="hold" grpId="0" nodeType="withEffect">
                                  <p:stCondLst>
                                    <p:cond delay="20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1000" fill="hold"/>
                                        <p:tgtEl>
                                          <p:spTgt spid="8"/>
                                        </p:tgtEl>
                                        <p:attrNameLst>
                                          <p:attrName>ppt_x</p:attrName>
                                        </p:attrNameLst>
                                      </p:cBhvr>
                                      <p:tavLst>
                                        <p:tav tm="0">
                                          <p:val>
                                            <p:strVal val="0-#ppt_w/2"/>
                                          </p:val>
                                        </p:tav>
                                        <p:tav tm="100000">
                                          <p:val>
                                            <p:strVal val="#ppt_x"/>
                                          </p:val>
                                        </p:tav>
                                      </p:tavLst>
                                    </p:anim>
                                    <p:anim calcmode="lin" valueType="num">
                                      <p:cBhvr additive="base">
                                        <p:cTn id="36" dur="1000" fill="hold"/>
                                        <p:tgtEl>
                                          <p:spTgt spid="8"/>
                                        </p:tgtEl>
                                        <p:attrNameLst>
                                          <p:attrName>ppt_y</p:attrName>
                                        </p:attrNameLst>
                                      </p:cBhvr>
                                      <p:tavLst>
                                        <p:tav tm="0">
                                          <p:val>
                                            <p:strVal val="#ppt_y"/>
                                          </p:val>
                                        </p:tav>
                                        <p:tav tm="100000">
                                          <p:val>
                                            <p:strVal val="#ppt_y"/>
                                          </p:val>
                                        </p:tav>
                                      </p:tavLst>
                                    </p:anim>
                                  </p:childTnLst>
                                </p:cTn>
                              </p:par>
                              <p:par>
                                <p:cTn id="37" presetID="2" presetClass="entr" presetSubtype="2" accel="50000" decel="50000" fill="hold" grpId="0" nodeType="withEffect">
                                  <p:stCondLst>
                                    <p:cond delay="80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1000" fill="hold"/>
                                        <p:tgtEl>
                                          <p:spTgt spid="24"/>
                                        </p:tgtEl>
                                        <p:attrNameLst>
                                          <p:attrName>ppt_x</p:attrName>
                                        </p:attrNameLst>
                                      </p:cBhvr>
                                      <p:tavLst>
                                        <p:tav tm="0">
                                          <p:val>
                                            <p:strVal val="1+#ppt_w/2"/>
                                          </p:val>
                                        </p:tav>
                                        <p:tav tm="100000">
                                          <p:val>
                                            <p:strVal val="#ppt_x"/>
                                          </p:val>
                                        </p:tav>
                                      </p:tavLst>
                                    </p:anim>
                                    <p:anim calcmode="lin" valueType="num">
                                      <p:cBhvr additive="base">
                                        <p:cTn id="40" dur="1000" fill="hold"/>
                                        <p:tgtEl>
                                          <p:spTgt spid="24"/>
                                        </p:tgtEl>
                                        <p:attrNameLst>
                                          <p:attrName>ppt_y</p:attrName>
                                        </p:attrNameLst>
                                      </p:cBhvr>
                                      <p:tavLst>
                                        <p:tav tm="0">
                                          <p:val>
                                            <p:strVal val="#ppt_y"/>
                                          </p:val>
                                        </p:tav>
                                        <p:tav tm="100000">
                                          <p:val>
                                            <p:strVal val="#ppt_y"/>
                                          </p:val>
                                        </p:tav>
                                      </p:tavLst>
                                    </p:anim>
                                  </p:childTnLst>
                                </p:cTn>
                              </p:par>
                              <p:par>
                                <p:cTn id="41" presetID="2" presetClass="entr" presetSubtype="2" accel="50000" decel="50000" fill="hold" grpId="0" nodeType="withEffect">
                                  <p:stCondLst>
                                    <p:cond delay="6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1000" fill="hold"/>
                                        <p:tgtEl>
                                          <p:spTgt spid="25"/>
                                        </p:tgtEl>
                                        <p:attrNameLst>
                                          <p:attrName>ppt_x</p:attrName>
                                        </p:attrNameLst>
                                      </p:cBhvr>
                                      <p:tavLst>
                                        <p:tav tm="0">
                                          <p:val>
                                            <p:strVal val="1+#ppt_w/2"/>
                                          </p:val>
                                        </p:tav>
                                        <p:tav tm="100000">
                                          <p:val>
                                            <p:strVal val="#ppt_x"/>
                                          </p:val>
                                        </p:tav>
                                      </p:tavLst>
                                    </p:anim>
                                    <p:anim calcmode="lin" valueType="num">
                                      <p:cBhvr additive="base">
                                        <p:cTn id="44"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5" grpId="0" animBg="1"/>
      <p:bldP spid="19" grpId="0" animBg="1"/>
      <p:bldP spid="22" grpId="0" animBg="1"/>
      <p:bldP spid="6" grpId="0"/>
      <p:bldP spid="23"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DDFA60-FE61-4710-87EB-780F94DE0B15}"/>
              </a:ext>
            </a:extLst>
          </p:cNvPr>
          <p:cNvSpPr txBox="1"/>
          <p:nvPr/>
        </p:nvSpPr>
        <p:spPr>
          <a:xfrm>
            <a:off x="2156460" y="1536174"/>
            <a:ext cx="7879080" cy="3785652"/>
          </a:xfrm>
          <a:prstGeom prst="rect">
            <a:avLst/>
          </a:prstGeom>
          <a:noFill/>
        </p:spPr>
        <p:txBody>
          <a:bodyPr wrap="none" rtlCol="0">
            <a:spAutoFit/>
          </a:bodyPr>
          <a:lstStyle/>
          <a:p>
            <a:r>
              <a:rPr lang="zh-CN" altLang="en-US" sz="12000" b="1" dirty="0">
                <a:solidFill>
                  <a:schemeClr val="bg1"/>
                </a:solidFill>
              </a:rPr>
              <a:t>奋战三星期</a:t>
            </a:r>
            <a:endParaRPr lang="en-US" altLang="zh-CN" sz="12000" b="1" dirty="0">
              <a:solidFill>
                <a:schemeClr val="bg1"/>
              </a:solidFill>
            </a:endParaRPr>
          </a:p>
          <a:p>
            <a:r>
              <a:rPr lang="zh-CN" altLang="en-US" sz="12000" b="1" dirty="0">
                <a:solidFill>
                  <a:schemeClr val="bg1"/>
                </a:solidFill>
              </a:rPr>
              <a:t>造台计算机</a:t>
            </a:r>
          </a:p>
        </p:txBody>
      </p:sp>
      <p:sp>
        <p:nvSpPr>
          <p:cNvPr id="3" name="文本框 2">
            <a:extLst>
              <a:ext uri="{FF2B5EF4-FFF2-40B4-BE49-F238E27FC236}">
                <a16:creationId xmlns:a16="http://schemas.microsoft.com/office/drawing/2014/main" id="{0F09200E-360C-49ED-8946-EBE5E5A6CA94}"/>
              </a:ext>
            </a:extLst>
          </p:cNvPr>
          <p:cNvSpPr txBox="1"/>
          <p:nvPr/>
        </p:nvSpPr>
        <p:spPr>
          <a:xfrm>
            <a:off x="8332830" y="5321826"/>
            <a:ext cx="1702710" cy="523220"/>
          </a:xfrm>
          <a:prstGeom prst="rect">
            <a:avLst/>
          </a:prstGeom>
          <a:noFill/>
        </p:spPr>
        <p:txBody>
          <a:bodyPr wrap="none" rtlCol="0">
            <a:spAutoFit/>
          </a:bodyPr>
          <a:lstStyle/>
          <a:p>
            <a:pPr algn="r"/>
            <a:r>
              <a:rPr lang="en-US" altLang="zh-CN" sz="2800" dirty="0">
                <a:solidFill>
                  <a:schemeClr val="bg1"/>
                </a:solidFill>
              </a:rPr>
              <a:t>——THU</a:t>
            </a:r>
            <a:endParaRPr lang="zh-CN" altLang="en-US" sz="2800" dirty="0">
              <a:solidFill>
                <a:schemeClr val="bg1"/>
              </a:solidFill>
            </a:endParaRPr>
          </a:p>
        </p:txBody>
      </p:sp>
    </p:spTree>
    <p:extLst>
      <p:ext uri="{BB962C8B-B14F-4D97-AF65-F5344CB8AC3E}">
        <p14:creationId xmlns:p14="http://schemas.microsoft.com/office/powerpoint/2010/main" val="28489692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7DDFA60-FE61-4710-87EB-780F94DE0B15}"/>
              </a:ext>
            </a:extLst>
          </p:cNvPr>
          <p:cNvSpPr txBox="1"/>
          <p:nvPr/>
        </p:nvSpPr>
        <p:spPr>
          <a:xfrm>
            <a:off x="925353" y="1720840"/>
            <a:ext cx="10341293" cy="3293209"/>
          </a:xfrm>
          <a:prstGeom prst="rect">
            <a:avLst/>
          </a:prstGeom>
          <a:noFill/>
        </p:spPr>
        <p:txBody>
          <a:bodyPr wrap="none" rtlCol="0">
            <a:spAutoFit/>
          </a:bodyPr>
          <a:lstStyle/>
          <a:p>
            <a:r>
              <a:rPr lang="zh-CN" altLang="en-US" sz="12000" b="1" dirty="0">
                <a:solidFill>
                  <a:schemeClr val="bg1"/>
                </a:solidFill>
              </a:rPr>
              <a:t>奋战一学期</a:t>
            </a:r>
            <a:endParaRPr lang="en-US" altLang="zh-CN" sz="12000" b="1" dirty="0">
              <a:solidFill>
                <a:schemeClr val="bg1"/>
              </a:solidFill>
            </a:endParaRPr>
          </a:p>
          <a:p>
            <a:r>
              <a:rPr lang="zh-CN" altLang="en-US" sz="8800" b="1" dirty="0">
                <a:solidFill>
                  <a:schemeClr val="bg1"/>
                </a:solidFill>
              </a:rPr>
              <a:t>造台更完整的计算机</a:t>
            </a:r>
          </a:p>
        </p:txBody>
      </p:sp>
      <p:sp>
        <p:nvSpPr>
          <p:cNvPr id="3" name="文本框 2">
            <a:extLst>
              <a:ext uri="{FF2B5EF4-FFF2-40B4-BE49-F238E27FC236}">
                <a16:creationId xmlns:a16="http://schemas.microsoft.com/office/drawing/2014/main" id="{0F09200E-360C-49ED-8946-EBE5E5A6CA94}"/>
              </a:ext>
            </a:extLst>
          </p:cNvPr>
          <p:cNvSpPr txBox="1"/>
          <p:nvPr/>
        </p:nvSpPr>
        <p:spPr>
          <a:xfrm>
            <a:off x="8731977" y="5014049"/>
            <a:ext cx="2534669" cy="523220"/>
          </a:xfrm>
          <a:prstGeom prst="rect">
            <a:avLst/>
          </a:prstGeom>
          <a:noFill/>
        </p:spPr>
        <p:txBody>
          <a:bodyPr wrap="none" rtlCol="0">
            <a:spAutoFit/>
          </a:bodyPr>
          <a:lstStyle/>
          <a:p>
            <a:pPr algn="r"/>
            <a:r>
              <a:rPr lang="en-US" altLang="zh-CN" sz="2800" dirty="0">
                <a:solidFill>
                  <a:schemeClr val="bg1"/>
                </a:solidFill>
              </a:rPr>
              <a:t>——MaxXing</a:t>
            </a:r>
            <a:endParaRPr lang="zh-CN" altLang="en-US" sz="2800" dirty="0">
              <a:solidFill>
                <a:schemeClr val="bg1"/>
              </a:solidFill>
            </a:endParaRPr>
          </a:p>
        </p:txBody>
      </p:sp>
    </p:spTree>
    <p:extLst>
      <p:ext uri="{BB962C8B-B14F-4D97-AF65-F5344CB8AC3E}">
        <p14:creationId xmlns:p14="http://schemas.microsoft.com/office/powerpoint/2010/main" val="797981285"/>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34E27144-35C3-4594-9ECB-7800D95471EC}"/>
              </a:ext>
            </a:extLst>
          </p:cNvPr>
          <p:cNvSpPr/>
          <p:nvPr/>
        </p:nvSpPr>
        <p:spPr>
          <a:xfrm rot="199339">
            <a:off x="9655398" y="-168249"/>
            <a:ext cx="2841647" cy="72261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3A4743D-7ACA-455E-B14B-F02018ABFDDB}"/>
              </a:ext>
            </a:extLst>
          </p:cNvPr>
          <p:cNvSpPr txBox="1"/>
          <p:nvPr/>
        </p:nvSpPr>
        <p:spPr>
          <a:xfrm>
            <a:off x="548749" y="1792300"/>
            <a:ext cx="7712368" cy="1631216"/>
          </a:xfrm>
          <a:prstGeom prst="rect">
            <a:avLst/>
          </a:prstGeom>
          <a:noFill/>
        </p:spPr>
        <p:txBody>
          <a:bodyPr wrap="none" rtlCol="0">
            <a:spAutoFit/>
          </a:bodyPr>
          <a:lstStyle/>
          <a:p>
            <a:r>
              <a:rPr lang="zh-CN" altLang="en-US" sz="10000" b="1" dirty="0">
                <a:solidFill>
                  <a:schemeClr val="accent5">
                    <a:lumMod val="75000"/>
                  </a:schemeClr>
                </a:solidFill>
              </a:rPr>
              <a:t>处理器</a:t>
            </a:r>
            <a:r>
              <a:rPr lang="zh-CN" altLang="en-US" sz="10000" dirty="0">
                <a:solidFill>
                  <a:schemeClr val="accent5">
                    <a:lumMod val="75000"/>
                  </a:schemeClr>
                </a:solidFill>
              </a:rPr>
              <a:t>和</a:t>
            </a:r>
            <a:r>
              <a:rPr lang="en-US" altLang="zh-CN" sz="10000" b="1" dirty="0">
                <a:solidFill>
                  <a:schemeClr val="accent5">
                    <a:lumMod val="75000"/>
                  </a:schemeClr>
                </a:solidFill>
              </a:rPr>
              <a:t>SoC</a:t>
            </a:r>
            <a:endParaRPr lang="zh-CN" altLang="en-US" sz="10000" b="1" dirty="0">
              <a:solidFill>
                <a:schemeClr val="accent5">
                  <a:lumMod val="75000"/>
                </a:schemeClr>
              </a:solidFill>
            </a:endParaRPr>
          </a:p>
        </p:txBody>
      </p:sp>
      <p:sp>
        <p:nvSpPr>
          <p:cNvPr id="6" name="文本框 5">
            <a:extLst>
              <a:ext uri="{FF2B5EF4-FFF2-40B4-BE49-F238E27FC236}">
                <a16:creationId xmlns:a16="http://schemas.microsoft.com/office/drawing/2014/main" id="{61AA38A1-14F7-4492-A1C9-7EADD10CFB4E}"/>
              </a:ext>
            </a:extLst>
          </p:cNvPr>
          <p:cNvSpPr txBox="1"/>
          <p:nvPr/>
        </p:nvSpPr>
        <p:spPr>
          <a:xfrm>
            <a:off x="548749" y="1013567"/>
            <a:ext cx="3390672" cy="861774"/>
          </a:xfrm>
          <a:prstGeom prst="rect">
            <a:avLst/>
          </a:prstGeom>
          <a:noFill/>
        </p:spPr>
        <p:txBody>
          <a:bodyPr wrap="none" rtlCol="0">
            <a:spAutoFit/>
          </a:bodyPr>
          <a:lstStyle/>
          <a:p>
            <a:r>
              <a:rPr lang="zh-CN" altLang="en-US" sz="5000" dirty="0">
                <a:solidFill>
                  <a:schemeClr val="accent5">
                    <a:lumMod val="75000"/>
                  </a:schemeClr>
                </a:solidFill>
              </a:rPr>
              <a:t>一切的基础</a:t>
            </a:r>
          </a:p>
        </p:txBody>
      </p:sp>
      <p:grpSp>
        <p:nvGrpSpPr>
          <p:cNvPr id="131" name="组合 130">
            <a:extLst>
              <a:ext uri="{FF2B5EF4-FFF2-40B4-BE49-F238E27FC236}">
                <a16:creationId xmlns:a16="http://schemas.microsoft.com/office/drawing/2014/main" id="{7D9775A2-F31A-4037-BFB2-57773E3B567C}"/>
              </a:ext>
            </a:extLst>
          </p:cNvPr>
          <p:cNvGrpSpPr/>
          <p:nvPr/>
        </p:nvGrpSpPr>
        <p:grpSpPr>
          <a:xfrm>
            <a:off x="7243643" y="4434642"/>
            <a:ext cx="1563574" cy="1560504"/>
            <a:chOff x="2025867" y="2876574"/>
            <a:chExt cx="1563574" cy="1560504"/>
          </a:xfrm>
        </p:grpSpPr>
        <p:sp>
          <p:nvSpPr>
            <p:cNvPr id="70" name="矩形: 圆角 8">
              <a:extLst>
                <a:ext uri="{FF2B5EF4-FFF2-40B4-BE49-F238E27FC236}">
                  <a16:creationId xmlns:a16="http://schemas.microsoft.com/office/drawing/2014/main" id="{03020C0C-EA9A-4B72-960A-AD71909ACD4D}"/>
                </a:ext>
              </a:extLst>
            </p:cNvPr>
            <p:cNvSpPr/>
            <p:nvPr/>
          </p:nvSpPr>
          <p:spPr>
            <a:xfrm>
              <a:off x="2154891" y="3004062"/>
              <a:ext cx="1305528" cy="1305528"/>
            </a:xfrm>
            <a:prstGeom prst="roundRect">
              <a:avLst>
                <a:gd name="adj" fmla="val 666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Microsoft JhengHei" panose="020B0604030504040204" pitchFamily="34" charset="-120"/>
                  <a:ea typeface="Microsoft JhengHei" panose="020B0604030504040204" pitchFamily="34" charset="-120"/>
                </a:rPr>
                <a:t>CPU</a:t>
              </a:r>
              <a:endParaRPr lang="zh-CN" altLang="en-US" sz="1600" dirty="0">
                <a:latin typeface="Microsoft JhengHei" panose="020B0604030504040204" pitchFamily="34" charset="-120"/>
                <a:ea typeface="Microsoft JhengHei" panose="020B0604030504040204" pitchFamily="34" charset="-120"/>
              </a:endParaRPr>
            </a:p>
          </p:txBody>
        </p:sp>
        <p:grpSp>
          <p:nvGrpSpPr>
            <p:cNvPr id="71" name="组合 70">
              <a:extLst>
                <a:ext uri="{FF2B5EF4-FFF2-40B4-BE49-F238E27FC236}">
                  <a16:creationId xmlns:a16="http://schemas.microsoft.com/office/drawing/2014/main" id="{511DC10F-5A58-4FB6-A7E6-5E05508C53BC}"/>
                </a:ext>
              </a:extLst>
            </p:cNvPr>
            <p:cNvGrpSpPr/>
            <p:nvPr/>
          </p:nvGrpSpPr>
          <p:grpSpPr>
            <a:xfrm>
              <a:off x="2263837" y="2876574"/>
              <a:ext cx="1087633" cy="103584"/>
              <a:chOff x="6523233" y="1423769"/>
              <a:chExt cx="520065" cy="49530"/>
            </a:xfrm>
            <a:solidFill>
              <a:schemeClr val="accent5">
                <a:lumMod val="75000"/>
              </a:schemeClr>
            </a:solidFill>
          </p:grpSpPr>
          <p:cxnSp>
            <p:nvCxnSpPr>
              <p:cNvPr id="117" name="直接连接符 116">
                <a:extLst>
                  <a:ext uri="{FF2B5EF4-FFF2-40B4-BE49-F238E27FC236}">
                    <a16:creationId xmlns:a16="http://schemas.microsoft.com/office/drawing/2014/main" id="{458BA718-98F7-41E2-AFF0-A545271F6DEA}"/>
                  </a:ext>
                </a:extLst>
              </p:cNvPr>
              <p:cNvCxnSpPr>
                <a:cxnSpLocks/>
              </p:cNvCxnSpPr>
              <p:nvPr/>
            </p:nvCxnSpPr>
            <p:spPr>
              <a:xfrm>
                <a:off x="652323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6FA62E29-70AB-4580-8094-1E40B59F4A15}"/>
                  </a:ext>
                </a:extLst>
              </p:cNvPr>
              <p:cNvCxnSpPr>
                <a:cxnSpLocks/>
              </p:cNvCxnSpPr>
              <p:nvPr/>
            </p:nvCxnSpPr>
            <p:spPr>
              <a:xfrm>
                <a:off x="656323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CD0A365E-E6DD-4760-A0A8-79215C1D1206}"/>
                  </a:ext>
                </a:extLst>
              </p:cNvPr>
              <p:cNvCxnSpPr>
                <a:cxnSpLocks/>
              </p:cNvCxnSpPr>
              <p:nvPr/>
            </p:nvCxnSpPr>
            <p:spPr>
              <a:xfrm>
                <a:off x="660324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1E074E6E-7A03-4105-AD80-75DF47C425DF}"/>
                  </a:ext>
                </a:extLst>
              </p:cNvPr>
              <p:cNvCxnSpPr>
                <a:cxnSpLocks/>
              </p:cNvCxnSpPr>
              <p:nvPr/>
            </p:nvCxnSpPr>
            <p:spPr>
              <a:xfrm>
                <a:off x="664324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6219A2D1-D083-45ED-BCF2-D064C19BCD83}"/>
                  </a:ext>
                </a:extLst>
              </p:cNvPr>
              <p:cNvCxnSpPr>
                <a:cxnSpLocks/>
              </p:cNvCxnSpPr>
              <p:nvPr/>
            </p:nvCxnSpPr>
            <p:spPr>
              <a:xfrm>
                <a:off x="668325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8E3043A9-3FDD-4CE2-A5BD-EFB321190216}"/>
                  </a:ext>
                </a:extLst>
              </p:cNvPr>
              <p:cNvCxnSpPr>
                <a:cxnSpLocks/>
              </p:cNvCxnSpPr>
              <p:nvPr/>
            </p:nvCxnSpPr>
            <p:spPr>
              <a:xfrm>
                <a:off x="672325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C5849B9F-0E92-4A25-BBB9-7387F15E4DE6}"/>
                  </a:ext>
                </a:extLst>
              </p:cNvPr>
              <p:cNvCxnSpPr>
                <a:cxnSpLocks/>
              </p:cNvCxnSpPr>
              <p:nvPr/>
            </p:nvCxnSpPr>
            <p:spPr>
              <a:xfrm>
                <a:off x="676326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5B6CAC49-213F-4E5E-99DA-0F026465C287}"/>
                  </a:ext>
                </a:extLst>
              </p:cNvPr>
              <p:cNvCxnSpPr>
                <a:cxnSpLocks/>
              </p:cNvCxnSpPr>
              <p:nvPr/>
            </p:nvCxnSpPr>
            <p:spPr>
              <a:xfrm>
                <a:off x="680326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D2934EC8-06D7-4AEB-9282-FC1CE03F4889}"/>
                  </a:ext>
                </a:extLst>
              </p:cNvPr>
              <p:cNvCxnSpPr>
                <a:cxnSpLocks/>
              </p:cNvCxnSpPr>
              <p:nvPr/>
            </p:nvCxnSpPr>
            <p:spPr>
              <a:xfrm>
                <a:off x="684327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36439186-8FDE-46A6-8F3E-86084E83E2D4}"/>
                  </a:ext>
                </a:extLst>
              </p:cNvPr>
              <p:cNvCxnSpPr>
                <a:cxnSpLocks/>
              </p:cNvCxnSpPr>
              <p:nvPr/>
            </p:nvCxnSpPr>
            <p:spPr>
              <a:xfrm>
                <a:off x="688327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5A45CFB5-7E7A-4315-93AD-3BC829125CAD}"/>
                  </a:ext>
                </a:extLst>
              </p:cNvPr>
              <p:cNvCxnSpPr>
                <a:cxnSpLocks/>
              </p:cNvCxnSpPr>
              <p:nvPr/>
            </p:nvCxnSpPr>
            <p:spPr>
              <a:xfrm>
                <a:off x="692328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A0843DB4-E826-4598-BC8C-3A4FE73E829C}"/>
                  </a:ext>
                </a:extLst>
              </p:cNvPr>
              <p:cNvCxnSpPr>
                <a:cxnSpLocks/>
              </p:cNvCxnSpPr>
              <p:nvPr/>
            </p:nvCxnSpPr>
            <p:spPr>
              <a:xfrm>
                <a:off x="696328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2ACCAE55-2345-496A-A731-DB750C83A214}"/>
                  </a:ext>
                </a:extLst>
              </p:cNvPr>
              <p:cNvCxnSpPr>
                <a:cxnSpLocks/>
              </p:cNvCxnSpPr>
              <p:nvPr/>
            </p:nvCxnSpPr>
            <p:spPr>
              <a:xfrm>
                <a:off x="700329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A39D362B-AC88-4D4B-A9E8-AD30EC315D84}"/>
                  </a:ext>
                </a:extLst>
              </p:cNvPr>
              <p:cNvCxnSpPr>
                <a:cxnSpLocks/>
              </p:cNvCxnSpPr>
              <p:nvPr/>
            </p:nvCxnSpPr>
            <p:spPr>
              <a:xfrm>
                <a:off x="704329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C0B73031-FD35-405E-B806-E21C4C73AB5F}"/>
                </a:ext>
              </a:extLst>
            </p:cNvPr>
            <p:cNvGrpSpPr/>
            <p:nvPr/>
          </p:nvGrpSpPr>
          <p:grpSpPr>
            <a:xfrm rot="5400000">
              <a:off x="2993832" y="3611944"/>
              <a:ext cx="1087633" cy="103584"/>
              <a:chOff x="6523233" y="1423769"/>
              <a:chExt cx="520065" cy="49530"/>
            </a:xfrm>
            <a:solidFill>
              <a:schemeClr val="accent5">
                <a:lumMod val="75000"/>
              </a:schemeClr>
            </a:solidFill>
          </p:grpSpPr>
          <p:cxnSp>
            <p:nvCxnSpPr>
              <p:cNvPr id="103" name="直接连接符 102">
                <a:extLst>
                  <a:ext uri="{FF2B5EF4-FFF2-40B4-BE49-F238E27FC236}">
                    <a16:creationId xmlns:a16="http://schemas.microsoft.com/office/drawing/2014/main" id="{F4BA8F50-FF48-4F4C-9BA6-C16A20C5FDB3}"/>
                  </a:ext>
                </a:extLst>
              </p:cNvPr>
              <p:cNvCxnSpPr>
                <a:cxnSpLocks/>
              </p:cNvCxnSpPr>
              <p:nvPr/>
            </p:nvCxnSpPr>
            <p:spPr>
              <a:xfrm>
                <a:off x="652323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D554C550-2684-4694-8E8D-2DC3EACCD4F9}"/>
                  </a:ext>
                </a:extLst>
              </p:cNvPr>
              <p:cNvCxnSpPr>
                <a:cxnSpLocks/>
              </p:cNvCxnSpPr>
              <p:nvPr/>
            </p:nvCxnSpPr>
            <p:spPr>
              <a:xfrm>
                <a:off x="656323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12C533A9-8C37-4CE8-BF6A-9FE5EA895C01}"/>
                  </a:ext>
                </a:extLst>
              </p:cNvPr>
              <p:cNvCxnSpPr>
                <a:cxnSpLocks/>
              </p:cNvCxnSpPr>
              <p:nvPr/>
            </p:nvCxnSpPr>
            <p:spPr>
              <a:xfrm>
                <a:off x="660324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3E746920-D2E7-4DEB-B320-2878CE6C5530}"/>
                  </a:ext>
                </a:extLst>
              </p:cNvPr>
              <p:cNvCxnSpPr>
                <a:cxnSpLocks/>
              </p:cNvCxnSpPr>
              <p:nvPr/>
            </p:nvCxnSpPr>
            <p:spPr>
              <a:xfrm>
                <a:off x="664324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966293F-D545-41A2-A9B2-7BA605A08E02}"/>
                  </a:ext>
                </a:extLst>
              </p:cNvPr>
              <p:cNvCxnSpPr>
                <a:cxnSpLocks/>
              </p:cNvCxnSpPr>
              <p:nvPr/>
            </p:nvCxnSpPr>
            <p:spPr>
              <a:xfrm>
                <a:off x="668325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8C146800-7A54-4A95-9F31-1B95838854EB}"/>
                  </a:ext>
                </a:extLst>
              </p:cNvPr>
              <p:cNvCxnSpPr>
                <a:cxnSpLocks/>
              </p:cNvCxnSpPr>
              <p:nvPr/>
            </p:nvCxnSpPr>
            <p:spPr>
              <a:xfrm>
                <a:off x="672325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9705A1CC-9D5E-491A-AC2D-BDDC033E8FFD}"/>
                  </a:ext>
                </a:extLst>
              </p:cNvPr>
              <p:cNvCxnSpPr>
                <a:cxnSpLocks/>
              </p:cNvCxnSpPr>
              <p:nvPr/>
            </p:nvCxnSpPr>
            <p:spPr>
              <a:xfrm>
                <a:off x="676326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DE0EE170-D496-49A4-8F23-338FFF85B33C}"/>
                  </a:ext>
                </a:extLst>
              </p:cNvPr>
              <p:cNvCxnSpPr>
                <a:cxnSpLocks/>
              </p:cNvCxnSpPr>
              <p:nvPr/>
            </p:nvCxnSpPr>
            <p:spPr>
              <a:xfrm>
                <a:off x="680326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A775D09D-1E08-47BC-AC0A-41EC69D4C2A1}"/>
                  </a:ext>
                </a:extLst>
              </p:cNvPr>
              <p:cNvCxnSpPr>
                <a:cxnSpLocks/>
              </p:cNvCxnSpPr>
              <p:nvPr/>
            </p:nvCxnSpPr>
            <p:spPr>
              <a:xfrm>
                <a:off x="684327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6594791C-4AD9-4AB8-97DE-EE2782FD6725}"/>
                  </a:ext>
                </a:extLst>
              </p:cNvPr>
              <p:cNvCxnSpPr>
                <a:cxnSpLocks/>
              </p:cNvCxnSpPr>
              <p:nvPr/>
            </p:nvCxnSpPr>
            <p:spPr>
              <a:xfrm>
                <a:off x="688327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893264C1-9A61-477F-A432-E591F441F720}"/>
                  </a:ext>
                </a:extLst>
              </p:cNvPr>
              <p:cNvCxnSpPr>
                <a:cxnSpLocks/>
              </p:cNvCxnSpPr>
              <p:nvPr/>
            </p:nvCxnSpPr>
            <p:spPr>
              <a:xfrm>
                <a:off x="692328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84A40340-ED3F-42ED-920C-899BF7F0AE28}"/>
                  </a:ext>
                </a:extLst>
              </p:cNvPr>
              <p:cNvCxnSpPr>
                <a:cxnSpLocks/>
              </p:cNvCxnSpPr>
              <p:nvPr/>
            </p:nvCxnSpPr>
            <p:spPr>
              <a:xfrm>
                <a:off x="696328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5F9063AC-1B62-4BE5-8A30-2E60C1CB27FC}"/>
                  </a:ext>
                </a:extLst>
              </p:cNvPr>
              <p:cNvCxnSpPr>
                <a:cxnSpLocks/>
              </p:cNvCxnSpPr>
              <p:nvPr/>
            </p:nvCxnSpPr>
            <p:spPr>
              <a:xfrm>
                <a:off x="700329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8FA6F9AA-F48E-4AA4-A8AA-229D0790CB3D}"/>
                  </a:ext>
                </a:extLst>
              </p:cNvPr>
              <p:cNvCxnSpPr>
                <a:cxnSpLocks/>
              </p:cNvCxnSpPr>
              <p:nvPr/>
            </p:nvCxnSpPr>
            <p:spPr>
              <a:xfrm>
                <a:off x="704329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C1CEF2E3-BC00-4FF1-AE40-54C2DFECBA7E}"/>
                </a:ext>
              </a:extLst>
            </p:cNvPr>
            <p:cNvGrpSpPr/>
            <p:nvPr/>
          </p:nvGrpSpPr>
          <p:grpSpPr>
            <a:xfrm rot="5400000">
              <a:off x="1533842" y="3605034"/>
              <a:ext cx="1087633" cy="103584"/>
              <a:chOff x="6523233" y="1423769"/>
              <a:chExt cx="520065" cy="49530"/>
            </a:xfrm>
            <a:solidFill>
              <a:schemeClr val="accent5">
                <a:lumMod val="75000"/>
              </a:schemeClr>
            </a:solidFill>
          </p:grpSpPr>
          <p:cxnSp>
            <p:nvCxnSpPr>
              <p:cNvPr id="89" name="直接连接符 88">
                <a:extLst>
                  <a:ext uri="{FF2B5EF4-FFF2-40B4-BE49-F238E27FC236}">
                    <a16:creationId xmlns:a16="http://schemas.microsoft.com/office/drawing/2014/main" id="{F65027C7-574D-4C8B-9C4C-1B4CFFFA6567}"/>
                  </a:ext>
                </a:extLst>
              </p:cNvPr>
              <p:cNvCxnSpPr>
                <a:cxnSpLocks/>
              </p:cNvCxnSpPr>
              <p:nvPr/>
            </p:nvCxnSpPr>
            <p:spPr>
              <a:xfrm>
                <a:off x="652323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9B7F9295-9209-47C1-B864-0BB538FC5D9B}"/>
                  </a:ext>
                </a:extLst>
              </p:cNvPr>
              <p:cNvCxnSpPr>
                <a:cxnSpLocks/>
              </p:cNvCxnSpPr>
              <p:nvPr/>
            </p:nvCxnSpPr>
            <p:spPr>
              <a:xfrm>
                <a:off x="656323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B0F24D98-937D-4A0B-B091-485DF5111729}"/>
                  </a:ext>
                </a:extLst>
              </p:cNvPr>
              <p:cNvCxnSpPr>
                <a:cxnSpLocks/>
              </p:cNvCxnSpPr>
              <p:nvPr/>
            </p:nvCxnSpPr>
            <p:spPr>
              <a:xfrm>
                <a:off x="660324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237FDE33-5851-44EC-BC94-7291A296A7FE}"/>
                  </a:ext>
                </a:extLst>
              </p:cNvPr>
              <p:cNvCxnSpPr>
                <a:cxnSpLocks/>
              </p:cNvCxnSpPr>
              <p:nvPr/>
            </p:nvCxnSpPr>
            <p:spPr>
              <a:xfrm>
                <a:off x="664324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C2ED0407-6D31-4945-9834-7F756923D3E9}"/>
                  </a:ext>
                </a:extLst>
              </p:cNvPr>
              <p:cNvCxnSpPr>
                <a:cxnSpLocks/>
              </p:cNvCxnSpPr>
              <p:nvPr/>
            </p:nvCxnSpPr>
            <p:spPr>
              <a:xfrm>
                <a:off x="668325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3DE04390-FFC7-41B8-8823-BC910021932A}"/>
                  </a:ext>
                </a:extLst>
              </p:cNvPr>
              <p:cNvCxnSpPr>
                <a:cxnSpLocks/>
              </p:cNvCxnSpPr>
              <p:nvPr/>
            </p:nvCxnSpPr>
            <p:spPr>
              <a:xfrm>
                <a:off x="672325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F5CEECBC-BF60-4C41-BAAF-CCD25064D508}"/>
                  </a:ext>
                </a:extLst>
              </p:cNvPr>
              <p:cNvCxnSpPr>
                <a:cxnSpLocks/>
              </p:cNvCxnSpPr>
              <p:nvPr/>
            </p:nvCxnSpPr>
            <p:spPr>
              <a:xfrm>
                <a:off x="676326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DAEC1B35-5DDD-4DC6-B629-0C27E9394086}"/>
                  </a:ext>
                </a:extLst>
              </p:cNvPr>
              <p:cNvCxnSpPr>
                <a:cxnSpLocks/>
              </p:cNvCxnSpPr>
              <p:nvPr/>
            </p:nvCxnSpPr>
            <p:spPr>
              <a:xfrm>
                <a:off x="680326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69D1A58E-A69A-4F6C-880A-9DFF75072972}"/>
                  </a:ext>
                </a:extLst>
              </p:cNvPr>
              <p:cNvCxnSpPr>
                <a:cxnSpLocks/>
              </p:cNvCxnSpPr>
              <p:nvPr/>
            </p:nvCxnSpPr>
            <p:spPr>
              <a:xfrm>
                <a:off x="684327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1B33690C-BB11-4CC5-9D88-25A1F85A4085}"/>
                  </a:ext>
                </a:extLst>
              </p:cNvPr>
              <p:cNvCxnSpPr>
                <a:cxnSpLocks/>
              </p:cNvCxnSpPr>
              <p:nvPr/>
            </p:nvCxnSpPr>
            <p:spPr>
              <a:xfrm>
                <a:off x="688327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DAF58D5B-B580-4767-AD02-7EC2D4FBA888}"/>
                  </a:ext>
                </a:extLst>
              </p:cNvPr>
              <p:cNvCxnSpPr>
                <a:cxnSpLocks/>
              </p:cNvCxnSpPr>
              <p:nvPr/>
            </p:nvCxnSpPr>
            <p:spPr>
              <a:xfrm>
                <a:off x="692328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9EDC021A-2CA0-44C2-BC70-C873AC702BF2}"/>
                  </a:ext>
                </a:extLst>
              </p:cNvPr>
              <p:cNvCxnSpPr>
                <a:cxnSpLocks/>
              </p:cNvCxnSpPr>
              <p:nvPr/>
            </p:nvCxnSpPr>
            <p:spPr>
              <a:xfrm>
                <a:off x="696328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E5C9C926-ADAB-4F68-90F0-3F6E5658A2BF}"/>
                  </a:ext>
                </a:extLst>
              </p:cNvPr>
              <p:cNvCxnSpPr>
                <a:cxnSpLocks/>
              </p:cNvCxnSpPr>
              <p:nvPr/>
            </p:nvCxnSpPr>
            <p:spPr>
              <a:xfrm>
                <a:off x="700329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49263C49-5104-4C7C-BE4C-58B411FB67B5}"/>
                  </a:ext>
                </a:extLst>
              </p:cNvPr>
              <p:cNvCxnSpPr>
                <a:cxnSpLocks/>
              </p:cNvCxnSpPr>
              <p:nvPr/>
            </p:nvCxnSpPr>
            <p:spPr>
              <a:xfrm>
                <a:off x="704329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B9D97D7B-290F-4950-8287-2AC72FC01B04}"/>
                </a:ext>
              </a:extLst>
            </p:cNvPr>
            <p:cNvGrpSpPr/>
            <p:nvPr/>
          </p:nvGrpSpPr>
          <p:grpSpPr>
            <a:xfrm>
              <a:off x="2260776" y="4333494"/>
              <a:ext cx="1087633" cy="103584"/>
              <a:chOff x="6523233" y="1423769"/>
              <a:chExt cx="520065" cy="49530"/>
            </a:xfrm>
            <a:solidFill>
              <a:schemeClr val="accent5">
                <a:lumMod val="75000"/>
              </a:schemeClr>
            </a:solidFill>
          </p:grpSpPr>
          <p:cxnSp>
            <p:nvCxnSpPr>
              <p:cNvPr id="75" name="直接连接符 74">
                <a:extLst>
                  <a:ext uri="{FF2B5EF4-FFF2-40B4-BE49-F238E27FC236}">
                    <a16:creationId xmlns:a16="http://schemas.microsoft.com/office/drawing/2014/main" id="{5B295F42-C5CC-4FF6-90BD-7FA436D38C86}"/>
                  </a:ext>
                </a:extLst>
              </p:cNvPr>
              <p:cNvCxnSpPr>
                <a:cxnSpLocks/>
              </p:cNvCxnSpPr>
              <p:nvPr/>
            </p:nvCxnSpPr>
            <p:spPr>
              <a:xfrm>
                <a:off x="652323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BD5321E-4F2E-4CE6-AE2B-BB2381F9C84A}"/>
                  </a:ext>
                </a:extLst>
              </p:cNvPr>
              <p:cNvCxnSpPr>
                <a:cxnSpLocks/>
              </p:cNvCxnSpPr>
              <p:nvPr/>
            </p:nvCxnSpPr>
            <p:spPr>
              <a:xfrm>
                <a:off x="656323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E73D02B0-0842-4CB8-9665-2BED1A8E787B}"/>
                  </a:ext>
                </a:extLst>
              </p:cNvPr>
              <p:cNvCxnSpPr>
                <a:cxnSpLocks/>
              </p:cNvCxnSpPr>
              <p:nvPr/>
            </p:nvCxnSpPr>
            <p:spPr>
              <a:xfrm>
                <a:off x="660324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C5BCAE17-CA28-48EB-8B66-0DDF8CF8143E}"/>
                  </a:ext>
                </a:extLst>
              </p:cNvPr>
              <p:cNvCxnSpPr>
                <a:cxnSpLocks/>
              </p:cNvCxnSpPr>
              <p:nvPr/>
            </p:nvCxnSpPr>
            <p:spPr>
              <a:xfrm>
                <a:off x="664324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FFCED99-7EE4-4ED1-8BA3-B7BB42AAC6A5}"/>
                  </a:ext>
                </a:extLst>
              </p:cNvPr>
              <p:cNvCxnSpPr>
                <a:cxnSpLocks/>
              </p:cNvCxnSpPr>
              <p:nvPr/>
            </p:nvCxnSpPr>
            <p:spPr>
              <a:xfrm>
                <a:off x="668325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5C216862-6662-4491-ABBF-DCDB0F5413E6}"/>
                  </a:ext>
                </a:extLst>
              </p:cNvPr>
              <p:cNvCxnSpPr>
                <a:cxnSpLocks/>
              </p:cNvCxnSpPr>
              <p:nvPr/>
            </p:nvCxnSpPr>
            <p:spPr>
              <a:xfrm>
                <a:off x="672325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B3071DE4-B331-4163-B1B5-CC11D1FA4D9C}"/>
                  </a:ext>
                </a:extLst>
              </p:cNvPr>
              <p:cNvCxnSpPr>
                <a:cxnSpLocks/>
              </p:cNvCxnSpPr>
              <p:nvPr/>
            </p:nvCxnSpPr>
            <p:spPr>
              <a:xfrm>
                <a:off x="676326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47C5BA8C-9844-4291-B202-3C2C8989DAB7}"/>
                  </a:ext>
                </a:extLst>
              </p:cNvPr>
              <p:cNvCxnSpPr>
                <a:cxnSpLocks/>
              </p:cNvCxnSpPr>
              <p:nvPr/>
            </p:nvCxnSpPr>
            <p:spPr>
              <a:xfrm>
                <a:off x="680326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368F15F4-446B-4A40-A8F8-E6C48E867D8E}"/>
                  </a:ext>
                </a:extLst>
              </p:cNvPr>
              <p:cNvCxnSpPr>
                <a:cxnSpLocks/>
              </p:cNvCxnSpPr>
              <p:nvPr/>
            </p:nvCxnSpPr>
            <p:spPr>
              <a:xfrm>
                <a:off x="684327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C870A45C-156C-4038-8589-046561A8B95F}"/>
                  </a:ext>
                </a:extLst>
              </p:cNvPr>
              <p:cNvCxnSpPr>
                <a:cxnSpLocks/>
              </p:cNvCxnSpPr>
              <p:nvPr/>
            </p:nvCxnSpPr>
            <p:spPr>
              <a:xfrm>
                <a:off x="688327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A6C97AB7-99DA-442E-A0E3-15CFDD31AF5C}"/>
                  </a:ext>
                </a:extLst>
              </p:cNvPr>
              <p:cNvCxnSpPr>
                <a:cxnSpLocks/>
              </p:cNvCxnSpPr>
              <p:nvPr/>
            </p:nvCxnSpPr>
            <p:spPr>
              <a:xfrm>
                <a:off x="692328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170D139A-6AAE-490F-85A6-A308EF3B2E60}"/>
                  </a:ext>
                </a:extLst>
              </p:cNvPr>
              <p:cNvCxnSpPr>
                <a:cxnSpLocks/>
              </p:cNvCxnSpPr>
              <p:nvPr/>
            </p:nvCxnSpPr>
            <p:spPr>
              <a:xfrm>
                <a:off x="696328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A7C991C8-B1C8-4E68-9A28-A60C21A70D3D}"/>
                  </a:ext>
                </a:extLst>
              </p:cNvPr>
              <p:cNvCxnSpPr>
                <a:cxnSpLocks/>
              </p:cNvCxnSpPr>
              <p:nvPr/>
            </p:nvCxnSpPr>
            <p:spPr>
              <a:xfrm>
                <a:off x="7003293"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6B8B3725-6AD2-479B-934E-A588A0C8D9F1}"/>
                  </a:ext>
                </a:extLst>
              </p:cNvPr>
              <p:cNvCxnSpPr>
                <a:cxnSpLocks/>
              </p:cNvCxnSpPr>
              <p:nvPr/>
            </p:nvCxnSpPr>
            <p:spPr>
              <a:xfrm>
                <a:off x="7043298" y="1423769"/>
                <a:ext cx="0" cy="49530"/>
              </a:xfrm>
              <a:prstGeom prst="line">
                <a:avLst/>
              </a:prstGeom>
              <a:grpFill/>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01891284"/>
      </p:ext>
    </p:extLst>
  </p:cSld>
  <p:clrMapOvr>
    <a:masterClrMapping/>
  </p:clrMapOvr>
  <p:transition spd="slow">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E70F7CF-C976-48AD-9295-F4388C22E2DF}"/>
              </a:ext>
            </a:extLst>
          </p:cNvPr>
          <p:cNvGrpSpPr/>
          <p:nvPr/>
        </p:nvGrpSpPr>
        <p:grpSpPr>
          <a:xfrm>
            <a:off x="459246" y="1524305"/>
            <a:ext cx="11273507" cy="3809389"/>
            <a:chOff x="459246" y="1524305"/>
            <a:chExt cx="11273507" cy="3809389"/>
          </a:xfrm>
        </p:grpSpPr>
        <p:pic>
          <p:nvPicPr>
            <p:cNvPr id="132" name="图片 131">
              <a:extLst>
                <a:ext uri="{FF2B5EF4-FFF2-40B4-BE49-F238E27FC236}">
                  <a16:creationId xmlns:a16="http://schemas.microsoft.com/office/drawing/2014/main" id="{34DE4C64-3B1B-4D3C-BD4E-5A634F151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059" y="1613509"/>
              <a:ext cx="11107882" cy="3630980"/>
            </a:xfrm>
            <a:prstGeom prst="rect">
              <a:avLst/>
            </a:prstGeom>
          </p:spPr>
        </p:pic>
        <p:sp>
          <p:nvSpPr>
            <p:cNvPr id="7" name="矩形 6">
              <a:extLst>
                <a:ext uri="{FF2B5EF4-FFF2-40B4-BE49-F238E27FC236}">
                  <a16:creationId xmlns:a16="http://schemas.microsoft.com/office/drawing/2014/main" id="{1199B90A-ABAA-4574-9CFE-C2D58DB22FCE}"/>
                </a:ext>
              </a:extLst>
            </p:cNvPr>
            <p:cNvSpPr/>
            <p:nvPr/>
          </p:nvSpPr>
          <p:spPr>
            <a:xfrm>
              <a:off x="459246" y="1524305"/>
              <a:ext cx="11273507" cy="380938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34E27144-35C3-4594-9ECB-7800D95471EC}"/>
              </a:ext>
            </a:extLst>
          </p:cNvPr>
          <p:cNvSpPr/>
          <p:nvPr/>
        </p:nvSpPr>
        <p:spPr>
          <a:xfrm rot="199339">
            <a:off x="-351464" y="-184074"/>
            <a:ext cx="2840910" cy="72261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963F4109-3A15-4756-9CAB-17F1125780F3}"/>
              </a:ext>
            </a:extLst>
          </p:cNvPr>
          <p:cNvSpPr txBox="1"/>
          <p:nvPr/>
        </p:nvSpPr>
        <p:spPr>
          <a:xfrm>
            <a:off x="193772" y="357200"/>
            <a:ext cx="1877437" cy="1446550"/>
          </a:xfrm>
          <a:prstGeom prst="rect">
            <a:avLst/>
          </a:prstGeom>
          <a:noFill/>
        </p:spPr>
        <p:txBody>
          <a:bodyPr wrap="none" rtlCol="0">
            <a:spAutoFit/>
          </a:bodyPr>
          <a:lstStyle/>
          <a:p>
            <a:r>
              <a:rPr lang="zh-CN" altLang="en-US" sz="4400" b="1" dirty="0">
                <a:solidFill>
                  <a:schemeClr val="bg1"/>
                </a:solidFill>
              </a:rPr>
              <a:t>处理器</a:t>
            </a:r>
            <a:endParaRPr lang="en-US" altLang="zh-CN" sz="4400" b="1" dirty="0">
              <a:solidFill>
                <a:schemeClr val="bg1"/>
              </a:solidFill>
            </a:endParaRPr>
          </a:p>
          <a:p>
            <a:r>
              <a:rPr lang="zh-CN" altLang="en-US" sz="4400" b="1" dirty="0">
                <a:solidFill>
                  <a:schemeClr val="bg1"/>
                </a:solidFill>
              </a:rPr>
              <a:t>和</a:t>
            </a:r>
            <a:r>
              <a:rPr lang="en-US" altLang="zh-CN" sz="4400" b="1" dirty="0">
                <a:solidFill>
                  <a:schemeClr val="bg1"/>
                </a:solidFill>
              </a:rPr>
              <a:t>SoC</a:t>
            </a:r>
            <a:endParaRPr lang="zh-CN" altLang="en-US" sz="4400" b="1" dirty="0">
              <a:solidFill>
                <a:schemeClr val="bg1"/>
              </a:solidFill>
            </a:endParaRPr>
          </a:p>
        </p:txBody>
      </p:sp>
      <p:sp>
        <p:nvSpPr>
          <p:cNvPr id="2" name="文本框 1">
            <a:extLst>
              <a:ext uri="{FF2B5EF4-FFF2-40B4-BE49-F238E27FC236}">
                <a16:creationId xmlns:a16="http://schemas.microsoft.com/office/drawing/2014/main" id="{DD099271-84AD-4C0A-8917-6B34199263C4}"/>
              </a:ext>
            </a:extLst>
          </p:cNvPr>
          <p:cNvSpPr txBox="1"/>
          <p:nvPr/>
        </p:nvSpPr>
        <p:spPr>
          <a:xfrm>
            <a:off x="6965950" y="495699"/>
            <a:ext cx="4673074" cy="1169551"/>
          </a:xfrm>
          <a:prstGeom prst="rect">
            <a:avLst/>
          </a:prstGeom>
          <a:noFill/>
        </p:spPr>
        <p:txBody>
          <a:bodyPr wrap="none" rtlCol="0">
            <a:spAutoFit/>
          </a:bodyPr>
          <a:lstStyle/>
          <a:p>
            <a:r>
              <a:rPr lang="zh-CN" altLang="en-US" sz="7000" b="1" dirty="0">
                <a:solidFill>
                  <a:schemeClr val="accent5">
                    <a:lumMod val="75000"/>
                  </a:schemeClr>
                </a:solidFill>
              </a:rPr>
              <a:t>伏羲处理器</a:t>
            </a:r>
          </a:p>
        </p:txBody>
      </p:sp>
      <p:sp>
        <p:nvSpPr>
          <p:cNvPr id="3" name="文本框 2">
            <a:extLst>
              <a:ext uri="{FF2B5EF4-FFF2-40B4-BE49-F238E27FC236}">
                <a16:creationId xmlns:a16="http://schemas.microsoft.com/office/drawing/2014/main" id="{A4A4E89C-6586-4558-8F83-37C06C0F09D9}"/>
              </a:ext>
            </a:extLst>
          </p:cNvPr>
          <p:cNvSpPr txBox="1"/>
          <p:nvPr/>
        </p:nvSpPr>
        <p:spPr>
          <a:xfrm>
            <a:off x="3473450" y="2374900"/>
            <a:ext cx="7470315" cy="346998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3000" dirty="0"/>
              <a:t>基于</a:t>
            </a:r>
            <a:r>
              <a:rPr lang="en-US" altLang="zh-CN" sz="3000" b="1" dirty="0">
                <a:solidFill>
                  <a:schemeClr val="accent5">
                    <a:lumMod val="75000"/>
                  </a:schemeClr>
                </a:solidFill>
              </a:rPr>
              <a:t>RISC-V</a:t>
            </a:r>
            <a:r>
              <a:rPr lang="zh-CN" altLang="en-US" sz="3000" b="1" dirty="0">
                <a:solidFill>
                  <a:schemeClr val="accent5">
                    <a:lumMod val="75000"/>
                  </a:schemeClr>
                </a:solidFill>
              </a:rPr>
              <a:t>架构</a:t>
            </a:r>
            <a:r>
              <a:rPr lang="zh-CN" altLang="en-US" sz="3000" dirty="0"/>
              <a:t>，支持</a:t>
            </a:r>
            <a:r>
              <a:rPr lang="en-US" altLang="zh-CN" sz="3000" dirty="0"/>
              <a:t>RV32IMA</a:t>
            </a:r>
            <a:r>
              <a:rPr lang="zh-CN" altLang="en-US" sz="3000" dirty="0"/>
              <a:t>指令集</a:t>
            </a:r>
            <a:endParaRPr lang="en-US" altLang="zh-CN" sz="3000" dirty="0"/>
          </a:p>
          <a:p>
            <a:pPr marL="285750" indent="-285750">
              <a:lnSpc>
                <a:spcPct val="150000"/>
              </a:lnSpc>
              <a:buFont typeface="Arial" panose="020B0604020202020204" pitchFamily="34" charset="0"/>
              <a:buChar char="•"/>
            </a:pPr>
            <a:r>
              <a:rPr lang="zh-CN" altLang="en-US" sz="3000" dirty="0"/>
              <a:t>采用顺序标量</a:t>
            </a:r>
            <a:r>
              <a:rPr lang="zh-CN" altLang="en-US" sz="3000" b="1" dirty="0">
                <a:solidFill>
                  <a:schemeClr val="accent5">
                    <a:lumMod val="75000"/>
                  </a:schemeClr>
                </a:solidFill>
              </a:rPr>
              <a:t>流水线</a:t>
            </a:r>
            <a:r>
              <a:rPr lang="zh-CN" altLang="en-US" sz="3000" dirty="0"/>
              <a:t>的微结构</a:t>
            </a:r>
            <a:endParaRPr lang="en-US" altLang="zh-CN" sz="3000" dirty="0"/>
          </a:p>
          <a:p>
            <a:pPr marL="285750" indent="-285750">
              <a:lnSpc>
                <a:spcPct val="150000"/>
              </a:lnSpc>
              <a:buFont typeface="Arial" panose="020B0604020202020204" pitchFamily="34" charset="0"/>
              <a:buChar char="•"/>
            </a:pPr>
            <a:r>
              <a:rPr lang="zh-CN" altLang="en-US" sz="3000" dirty="0"/>
              <a:t>具备</a:t>
            </a:r>
            <a:r>
              <a:rPr lang="zh-CN" altLang="en-US" sz="3000" b="1" dirty="0">
                <a:solidFill>
                  <a:schemeClr val="accent5">
                    <a:lumMod val="75000"/>
                  </a:schemeClr>
                </a:solidFill>
              </a:rPr>
              <a:t>分支预测单元</a:t>
            </a:r>
            <a:r>
              <a:rPr lang="zh-CN" altLang="en-US" sz="3000" dirty="0"/>
              <a:t>、</a:t>
            </a:r>
            <a:r>
              <a:rPr lang="en-US" altLang="zh-CN" sz="3000" b="1" dirty="0">
                <a:solidFill>
                  <a:schemeClr val="accent5">
                    <a:lumMod val="75000"/>
                  </a:schemeClr>
                </a:solidFill>
              </a:rPr>
              <a:t>L1</a:t>
            </a:r>
            <a:r>
              <a:rPr lang="zh-CN" altLang="en-US" sz="3000" b="1" dirty="0">
                <a:solidFill>
                  <a:schemeClr val="accent5">
                    <a:lumMod val="75000"/>
                  </a:schemeClr>
                </a:solidFill>
              </a:rPr>
              <a:t>指令</a:t>
            </a:r>
            <a:r>
              <a:rPr lang="en-US" altLang="zh-CN" sz="3000" b="1" dirty="0">
                <a:solidFill>
                  <a:schemeClr val="accent5">
                    <a:lumMod val="75000"/>
                  </a:schemeClr>
                </a:solidFill>
              </a:rPr>
              <a:t>/</a:t>
            </a:r>
            <a:r>
              <a:rPr lang="zh-CN" altLang="en-US" sz="3000" b="1" dirty="0">
                <a:solidFill>
                  <a:schemeClr val="accent5">
                    <a:lumMod val="75000"/>
                  </a:schemeClr>
                </a:solidFill>
              </a:rPr>
              <a:t>数据缓存</a:t>
            </a:r>
            <a:endParaRPr lang="en-US" altLang="zh-CN" sz="30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3000" dirty="0"/>
              <a:t>支持用户</a:t>
            </a:r>
            <a:r>
              <a:rPr lang="en-US" altLang="zh-CN" sz="3000" dirty="0"/>
              <a:t>/</a:t>
            </a:r>
            <a:r>
              <a:rPr lang="zh-CN" altLang="en-US" sz="3000" dirty="0"/>
              <a:t>特权</a:t>
            </a:r>
            <a:r>
              <a:rPr lang="en-US" altLang="zh-CN" sz="3000" dirty="0"/>
              <a:t>/</a:t>
            </a:r>
            <a:r>
              <a:rPr lang="zh-CN" altLang="en-US" sz="3000" dirty="0"/>
              <a:t>机器态，</a:t>
            </a:r>
            <a:r>
              <a:rPr lang="zh-CN" altLang="en-US" sz="3000" b="1" dirty="0">
                <a:solidFill>
                  <a:schemeClr val="accent5">
                    <a:lumMod val="75000"/>
                  </a:schemeClr>
                </a:solidFill>
              </a:rPr>
              <a:t>包含</a:t>
            </a:r>
            <a:r>
              <a:rPr lang="en-US" altLang="zh-CN" sz="3000" b="1" dirty="0">
                <a:solidFill>
                  <a:schemeClr val="accent5">
                    <a:lumMod val="75000"/>
                  </a:schemeClr>
                </a:solidFill>
              </a:rPr>
              <a:t>MMU</a:t>
            </a:r>
            <a:r>
              <a:rPr lang="zh-CN" altLang="en-US" sz="3000" b="1" dirty="0">
                <a:solidFill>
                  <a:schemeClr val="accent5">
                    <a:lumMod val="75000"/>
                  </a:schemeClr>
                </a:solidFill>
              </a:rPr>
              <a:t>和</a:t>
            </a:r>
            <a:r>
              <a:rPr lang="en-US" altLang="zh-CN" sz="3000" b="1" dirty="0">
                <a:solidFill>
                  <a:schemeClr val="accent5">
                    <a:lumMod val="75000"/>
                  </a:schemeClr>
                </a:solidFill>
              </a:rPr>
              <a:t>TLB</a:t>
            </a:r>
          </a:p>
          <a:p>
            <a:pPr marL="285750" indent="-285750">
              <a:lnSpc>
                <a:spcPct val="150000"/>
              </a:lnSpc>
              <a:buFont typeface="Arial" panose="020B0604020202020204" pitchFamily="34" charset="0"/>
              <a:buChar char="•"/>
            </a:pPr>
            <a:r>
              <a:rPr lang="zh-CN" altLang="en-US" sz="3000" dirty="0"/>
              <a:t>硬件设计</a:t>
            </a:r>
            <a:r>
              <a:rPr lang="zh-CN" altLang="en-US" sz="3000" b="1" dirty="0">
                <a:solidFill>
                  <a:schemeClr val="accent5">
                    <a:lumMod val="75000"/>
                  </a:schemeClr>
                </a:solidFill>
              </a:rPr>
              <a:t>可综合</a:t>
            </a:r>
            <a:r>
              <a:rPr lang="zh-CN" altLang="en-US" sz="3000" dirty="0"/>
              <a:t>，硬件参数</a:t>
            </a:r>
            <a:r>
              <a:rPr lang="zh-CN" altLang="en-US" sz="3000" b="1" dirty="0">
                <a:solidFill>
                  <a:schemeClr val="accent5">
                    <a:lumMod val="75000"/>
                  </a:schemeClr>
                </a:solidFill>
              </a:rPr>
              <a:t>可配置</a:t>
            </a:r>
          </a:p>
        </p:txBody>
      </p:sp>
    </p:spTree>
    <p:extLst>
      <p:ext uri="{BB962C8B-B14F-4D97-AF65-F5344CB8AC3E}">
        <p14:creationId xmlns:p14="http://schemas.microsoft.com/office/powerpoint/2010/main" val="913951623"/>
      </p:ext>
    </p:extLst>
  </p:cSld>
  <p:clrMapOvr>
    <a:masterClrMapping/>
  </p:clrMapOvr>
  <p:transition spd="slow">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3399998C-2A39-48A7-84B4-992D618381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290" y="1865099"/>
            <a:ext cx="4970834" cy="3127802"/>
          </a:xfrm>
          <a:prstGeom prst="rect">
            <a:avLst/>
          </a:prstGeom>
        </p:spPr>
      </p:pic>
      <p:sp>
        <p:nvSpPr>
          <p:cNvPr id="16" name="文本框 15">
            <a:extLst>
              <a:ext uri="{FF2B5EF4-FFF2-40B4-BE49-F238E27FC236}">
                <a16:creationId xmlns:a16="http://schemas.microsoft.com/office/drawing/2014/main" id="{B37A41B9-494E-4AE0-8005-CF12CFF666FD}"/>
              </a:ext>
            </a:extLst>
          </p:cNvPr>
          <p:cNvSpPr txBox="1"/>
          <p:nvPr/>
        </p:nvSpPr>
        <p:spPr>
          <a:xfrm>
            <a:off x="6096000" y="1290707"/>
            <a:ext cx="3570208" cy="769441"/>
          </a:xfrm>
          <a:prstGeom prst="rect">
            <a:avLst/>
          </a:prstGeom>
          <a:noFill/>
        </p:spPr>
        <p:txBody>
          <a:bodyPr wrap="none" rtlCol="0">
            <a:spAutoFit/>
          </a:bodyPr>
          <a:lstStyle/>
          <a:p>
            <a:r>
              <a:rPr lang="zh-CN" altLang="en-US" sz="4400" b="1" dirty="0">
                <a:solidFill>
                  <a:schemeClr val="accent5">
                    <a:lumMod val="75000"/>
                  </a:schemeClr>
                </a:solidFill>
              </a:rPr>
              <a:t>分支预测单元</a:t>
            </a:r>
          </a:p>
        </p:txBody>
      </p:sp>
      <p:sp>
        <p:nvSpPr>
          <p:cNvPr id="17" name="文本框 16">
            <a:extLst>
              <a:ext uri="{FF2B5EF4-FFF2-40B4-BE49-F238E27FC236}">
                <a16:creationId xmlns:a16="http://schemas.microsoft.com/office/drawing/2014/main" id="{074AFA71-43E4-4F61-994E-0662652F8B04}"/>
              </a:ext>
            </a:extLst>
          </p:cNvPr>
          <p:cNvSpPr txBox="1"/>
          <p:nvPr/>
        </p:nvSpPr>
        <p:spPr>
          <a:xfrm>
            <a:off x="6096000" y="2354193"/>
            <a:ext cx="5708614" cy="324486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altLang="zh-CN" sz="2800" dirty="0"/>
              <a:t>5</a:t>
            </a:r>
            <a:r>
              <a:rPr lang="zh-CN" altLang="en-US" sz="2800" dirty="0"/>
              <a:t>位</a:t>
            </a:r>
            <a:r>
              <a:rPr lang="zh-CN" altLang="en-US" sz="2800" b="1" dirty="0">
                <a:solidFill>
                  <a:schemeClr val="accent5">
                    <a:lumMod val="75000"/>
                  </a:schemeClr>
                </a:solidFill>
              </a:rPr>
              <a:t>全局历史寄存器</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zh-CN" altLang="en-US" sz="2800" dirty="0"/>
              <a:t>基于</a:t>
            </a:r>
            <a:r>
              <a:rPr lang="en-US" altLang="zh-CN" sz="2800" dirty="0"/>
              <a:t>2</a:t>
            </a:r>
            <a:r>
              <a:rPr lang="zh-CN" altLang="en-US" sz="2800" dirty="0"/>
              <a:t>位饱和计数器的</a:t>
            </a:r>
            <a:r>
              <a:rPr lang="zh-CN" altLang="en-US" sz="2800" b="1" dirty="0">
                <a:solidFill>
                  <a:schemeClr val="accent5">
                    <a:lumMod val="75000"/>
                  </a:schemeClr>
                </a:solidFill>
              </a:rPr>
              <a:t>模式历史表</a:t>
            </a:r>
            <a:endParaRPr lang="en-US" altLang="zh-CN" sz="2800" b="1" dirty="0">
              <a:solidFill>
                <a:schemeClr val="accent5">
                  <a:lumMod val="75000"/>
                </a:schemeClr>
              </a:solidFill>
            </a:endParaRPr>
          </a:p>
          <a:p>
            <a:pPr marL="285750" indent="-285750">
              <a:lnSpc>
                <a:spcPct val="150000"/>
              </a:lnSpc>
              <a:buFont typeface="Arial" panose="020B0604020202020204" pitchFamily="34" charset="0"/>
              <a:buChar char="•"/>
            </a:pPr>
            <a:r>
              <a:rPr lang="en-US" altLang="zh-CN" sz="2800" b="1" dirty="0" err="1">
                <a:solidFill>
                  <a:schemeClr val="accent5">
                    <a:lumMod val="75000"/>
                  </a:schemeClr>
                </a:solidFill>
              </a:rPr>
              <a:t>Gshare</a:t>
            </a:r>
            <a:r>
              <a:rPr lang="zh-CN" altLang="en-US" sz="2800" b="1" dirty="0">
                <a:solidFill>
                  <a:schemeClr val="accent5">
                    <a:lumMod val="75000"/>
                  </a:schemeClr>
                </a:solidFill>
              </a:rPr>
              <a:t>策略</a:t>
            </a:r>
            <a:r>
              <a:rPr lang="zh-CN" altLang="en-US" sz="2800" dirty="0"/>
              <a:t>寻址</a:t>
            </a:r>
            <a:r>
              <a:rPr lang="en-US" altLang="zh-CN" sz="2800" dirty="0"/>
              <a:t>PHT</a:t>
            </a:r>
          </a:p>
          <a:p>
            <a:pPr marL="285750" indent="-285750">
              <a:lnSpc>
                <a:spcPct val="150000"/>
              </a:lnSpc>
              <a:buFont typeface="Arial" panose="020B0604020202020204" pitchFamily="34" charset="0"/>
              <a:buChar char="•"/>
            </a:pPr>
            <a:r>
              <a:rPr lang="en-US" altLang="zh-CN" sz="2800" dirty="0"/>
              <a:t>64</a:t>
            </a:r>
            <a:r>
              <a:rPr lang="zh-CN" altLang="en-US" sz="2800" dirty="0"/>
              <a:t>项</a:t>
            </a:r>
            <a:r>
              <a:rPr lang="zh-CN" altLang="en-US" sz="2800" b="1" dirty="0">
                <a:solidFill>
                  <a:schemeClr val="accent5">
                    <a:lumMod val="75000"/>
                  </a:schemeClr>
                </a:solidFill>
              </a:rPr>
              <a:t>直接映射</a:t>
            </a:r>
            <a:r>
              <a:rPr lang="zh-CN" altLang="en-US" sz="2800" dirty="0"/>
              <a:t>策略的</a:t>
            </a:r>
            <a:r>
              <a:rPr lang="en-US" altLang="zh-CN" sz="2800" dirty="0"/>
              <a:t>BTB</a:t>
            </a:r>
          </a:p>
          <a:p>
            <a:pPr marL="285750" indent="-285750">
              <a:lnSpc>
                <a:spcPct val="150000"/>
              </a:lnSpc>
              <a:buFont typeface="Arial" panose="020B0604020202020204" pitchFamily="34" charset="0"/>
              <a:buChar char="•"/>
            </a:pPr>
            <a:r>
              <a:rPr lang="zh-CN" altLang="en-US" sz="2800" dirty="0"/>
              <a:t>各项参数</a:t>
            </a:r>
            <a:r>
              <a:rPr lang="zh-CN" altLang="en-US" sz="2800" b="1" dirty="0">
                <a:solidFill>
                  <a:schemeClr val="accent5">
                    <a:lumMod val="75000"/>
                  </a:schemeClr>
                </a:solidFill>
              </a:rPr>
              <a:t>可配置</a:t>
            </a:r>
          </a:p>
        </p:txBody>
      </p:sp>
    </p:spTree>
    <p:extLst>
      <p:ext uri="{BB962C8B-B14F-4D97-AF65-F5344CB8AC3E}">
        <p14:creationId xmlns:p14="http://schemas.microsoft.com/office/powerpoint/2010/main" val="1319715691"/>
      </p:ext>
    </p:extLst>
  </p:cSld>
  <p:clrMapOvr>
    <a:masterClrMapping/>
  </p:clrMapOvr>
  <p:transition spd="slow">
    <p:push/>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JhengHei">
      <a:majorFont>
        <a:latin typeface="Microsoft JhengHei Light"/>
        <a:ea typeface="Microsoft JhengHei Light"/>
        <a:cs typeface=""/>
      </a:majorFont>
      <a:minorFont>
        <a:latin typeface="Microsoft JhengHei"/>
        <a:ea typeface="Microsoft Jheng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1253</TotalTime>
  <Words>3519</Words>
  <Application>Microsoft Office PowerPoint</Application>
  <PresentationFormat>宽屏</PresentationFormat>
  <Paragraphs>308</Paragraphs>
  <Slides>37</Slides>
  <Notes>35</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37</vt:i4>
      </vt:variant>
    </vt:vector>
  </HeadingPairs>
  <TitlesOfParts>
    <vt:vector size="43" baseType="lpstr">
      <vt:lpstr>Arial</vt:lpstr>
      <vt:lpstr>Microsoft JhengHei</vt:lpstr>
      <vt:lpstr>Microsoft JhengHei Light</vt:lpstr>
      <vt:lpstr>等线</vt:lpstr>
      <vt:lpstr>Courier New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Max Xing</dc:creator>
  <cp:lastModifiedBy>Max Xing</cp:lastModifiedBy>
  <cp:revision>173</cp:revision>
  <dcterms:created xsi:type="dcterms:W3CDTF">2020-12-24T07:47:37Z</dcterms:created>
  <dcterms:modified xsi:type="dcterms:W3CDTF">2020-12-25T04:42:04Z</dcterms:modified>
</cp:coreProperties>
</file>